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9"/>
  </p:notesMasterIdLst>
  <p:sldIdLst>
    <p:sldId id="258" r:id="rId2"/>
    <p:sldId id="483" r:id="rId3"/>
    <p:sldId id="484" r:id="rId4"/>
    <p:sldId id="496" r:id="rId5"/>
    <p:sldId id="485" r:id="rId6"/>
    <p:sldId id="494" r:id="rId7"/>
    <p:sldId id="495" r:id="rId8"/>
    <p:sldId id="486" r:id="rId9"/>
    <p:sldId id="487" r:id="rId10"/>
    <p:sldId id="488" r:id="rId11"/>
    <p:sldId id="491" r:id="rId12"/>
    <p:sldId id="493" r:id="rId13"/>
    <p:sldId id="489" r:id="rId14"/>
    <p:sldId id="490" r:id="rId15"/>
    <p:sldId id="497" r:id="rId16"/>
    <p:sldId id="498" r:id="rId17"/>
    <p:sldId id="306" r:id="rId18"/>
    <p:sldId id="363" r:id="rId19"/>
    <p:sldId id="467" r:id="rId20"/>
    <p:sldId id="457" r:id="rId21"/>
    <p:sldId id="459" r:id="rId22"/>
    <p:sldId id="466" r:id="rId23"/>
    <p:sldId id="461" r:id="rId24"/>
    <p:sldId id="462" r:id="rId25"/>
    <p:sldId id="465" r:id="rId26"/>
    <p:sldId id="463" r:id="rId27"/>
    <p:sldId id="464" r:id="rId28"/>
    <p:sldId id="479" r:id="rId29"/>
    <p:sldId id="473" r:id="rId30"/>
    <p:sldId id="480" r:id="rId31"/>
    <p:sldId id="481" r:id="rId32"/>
    <p:sldId id="469" r:id="rId33"/>
    <p:sldId id="470" r:id="rId34"/>
    <p:sldId id="471" r:id="rId35"/>
    <p:sldId id="474" r:id="rId36"/>
    <p:sldId id="472" r:id="rId37"/>
    <p:sldId id="482" r:id="rId38"/>
    <p:sldId id="468" r:id="rId39"/>
    <p:sldId id="476" r:id="rId40"/>
    <p:sldId id="475" r:id="rId41"/>
    <p:sldId id="460" r:id="rId42"/>
    <p:sldId id="444" r:id="rId43"/>
    <p:sldId id="383" r:id="rId44"/>
    <p:sldId id="447" r:id="rId45"/>
    <p:sldId id="448" r:id="rId46"/>
    <p:sldId id="445" r:id="rId47"/>
    <p:sldId id="449" r:id="rId48"/>
    <p:sldId id="450" r:id="rId49"/>
    <p:sldId id="451" r:id="rId50"/>
    <p:sldId id="454" r:id="rId51"/>
    <p:sldId id="446" r:id="rId52"/>
    <p:sldId id="384" r:id="rId53"/>
    <p:sldId id="433" r:id="rId54"/>
    <p:sldId id="422" r:id="rId55"/>
    <p:sldId id="424" r:id="rId56"/>
    <p:sldId id="423" r:id="rId57"/>
    <p:sldId id="425" r:id="rId58"/>
    <p:sldId id="455" r:id="rId59"/>
    <p:sldId id="428" r:id="rId60"/>
    <p:sldId id="430" r:id="rId61"/>
    <p:sldId id="431" r:id="rId62"/>
    <p:sldId id="432" r:id="rId63"/>
    <p:sldId id="435" r:id="rId64"/>
    <p:sldId id="436" r:id="rId65"/>
    <p:sldId id="437" r:id="rId66"/>
    <p:sldId id="438" r:id="rId67"/>
    <p:sldId id="439" r:id="rId68"/>
    <p:sldId id="426" r:id="rId69"/>
    <p:sldId id="429" r:id="rId70"/>
    <p:sldId id="440" r:id="rId71"/>
    <p:sldId id="441" r:id="rId72"/>
    <p:sldId id="442" r:id="rId73"/>
    <p:sldId id="434" r:id="rId74"/>
    <p:sldId id="349" r:id="rId75"/>
    <p:sldId id="443" r:id="rId76"/>
    <p:sldId id="406" r:id="rId77"/>
    <p:sldId id="347" r:id="rId78"/>
    <p:sldId id="385" r:id="rId79"/>
    <p:sldId id="420" r:id="rId80"/>
    <p:sldId id="416" r:id="rId81"/>
    <p:sldId id="417" r:id="rId82"/>
    <p:sldId id="387" r:id="rId83"/>
    <p:sldId id="371" r:id="rId84"/>
    <p:sldId id="370" r:id="rId85"/>
    <p:sldId id="397" r:id="rId86"/>
    <p:sldId id="404" r:id="rId87"/>
    <p:sldId id="377" r:id="rId88"/>
    <p:sldId id="399" r:id="rId89"/>
    <p:sldId id="411" r:id="rId90"/>
    <p:sldId id="412" r:id="rId91"/>
    <p:sldId id="400" r:id="rId92"/>
    <p:sldId id="381" r:id="rId93"/>
    <p:sldId id="421" r:id="rId94"/>
    <p:sldId id="456" r:id="rId95"/>
    <p:sldId id="415" r:id="rId96"/>
    <p:sldId id="414" r:id="rId97"/>
    <p:sldId id="403" r:id="rId98"/>
    <p:sldId id="345" r:id="rId99"/>
    <p:sldId id="327" r:id="rId100"/>
    <p:sldId id="283" r:id="rId101"/>
    <p:sldId id="284" r:id="rId102"/>
    <p:sldId id="342" r:id="rId103"/>
    <p:sldId id="266" r:id="rId104"/>
    <p:sldId id="293" r:id="rId105"/>
    <p:sldId id="390" r:id="rId106"/>
    <p:sldId id="356" r:id="rId107"/>
    <p:sldId id="391" r:id="rId108"/>
    <p:sldId id="395" r:id="rId109"/>
    <p:sldId id="339" r:id="rId110"/>
    <p:sldId id="341" r:id="rId111"/>
    <p:sldId id="396" r:id="rId112"/>
    <p:sldId id="344" r:id="rId113"/>
    <p:sldId id="394" r:id="rId114"/>
    <p:sldId id="392" r:id="rId115"/>
    <p:sldId id="393" r:id="rId116"/>
    <p:sldId id="405" r:id="rId117"/>
    <p:sldId id="453" r:id="rId118"/>
    <p:sldId id="407" r:id="rId119"/>
    <p:sldId id="408" r:id="rId120"/>
    <p:sldId id="409" r:id="rId121"/>
    <p:sldId id="413" r:id="rId122"/>
    <p:sldId id="351" r:id="rId123"/>
    <p:sldId id="382" r:id="rId124"/>
    <p:sldId id="299" r:id="rId125"/>
    <p:sldId id="290" r:id="rId126"/>
    <p:sldId id="291" r:id="rId127"/>
    <p:sldId id="340" r:id="rId128"/>
    <p:sldId id="331" r:id="rId129"/>
    <p:sldId id="336" r:id="rId130"/>
    <p:sldId id="343" r:id="rId131"/>
    <p:sldId id="374" r:id="rId132"/>
    <p:sldId id="375" r:id="rId133"/>
    <p:sldId id="376" r:id="rId134"/>
    <p:sldId id="378" r:id="rId135"/>
    <p:sldId id="398" r:id="rId136"/>
    <p:sldId id="364" r:id="rId137"/>
    <p:sldId id="389" r:id="rId138"/>
    <p:sldId id="328" r:id="rId139"/>
    <p:sldId id="260" r:id="rId140"/>
    <p:sldId id="419" r:id="rId141"/>
    <p:sldId id="262" r:id="rId142"/>
    <p:sldId id="264" r:id="rId143"/>
    <p:sldId id="350" r:id="rId144"/>
    <p:sldId id="330" r:id="rId145"/>
    <p:sldId id="337" r:id="rId146"/>
    <p:sldId id="338" r:id="rId147"/>
    <p:sldId id="452" r:id="rId14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15"/>
    <p:restoredTop sz="96512"/>
  </p:normalViewPr>
  <p:slideViewPr>
    <p:cSldViewPr snapToGrid="0">
      <p:cViewPr varScale="1">
        <p:scale>
          <a:sx n="59" d="100"/>
          <a:sy n="59" d="100"/>
        </p:scale>
        <p:origin x="208" y="1608"/>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5/23/25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17</a:t>
            </a:fld>
            <a:endParaRPr lang="en-DE"/>
          </a:p>
        </p:txBody>
      </p:sp>
    </p:spTree>
    <p:extLst>
      <p:ext uri="{BB962C8B-B14F-4D97-AF65-F5344CB8AC3E}">
        <p14:creationId xmlns:p14="http://schemas.microsoft.com/office/powerpoint/2010/main" val="93098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84</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98</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122</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129</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146</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vents.icecube.wisc.edu/event/275/contributions/10919/attachments/8387/11090/pgutjahr_Uppsala_2025.pdf"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0.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7.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700.png"/></Relationships>
</file>

<file path=ppt/slides/_rels/slide13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14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39.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240.emf"/></Relationships>
</file>

<file path=ppt/slides/_rels/slide145.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42.jpg"/></Relationships>
</file>

<file path=ppt/slides/_rels/slide1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3.png"/></Relationships>
</file>

<file path=ppt/slides/_rels/slide14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510.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7.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510.pn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ser-web.icecube.wisc.edu/~pgutjahr/PromptMuons/docs/QA.html"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png"/><Relationship Id="rId2" Type="http://schemas.openxmlformats.org/officeDocument/2006/relationships/hyperlink" Target="https://user-web.icecube.wisc.edu/~pgutjahr/PromptMuons/docs/Analysis_unfolding.html" TargetMode="Externa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7.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75.png"/><Relationship Id="rId4" Type="http://schemas.openxmlformats.org/officeDocument/2006/relationships/image" Target="../media/image190.png"/><Relationship Id="rId9"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7.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image" Target="../media/image97.emf"/><Relationship Id="rId1" Type="http://schemas.openxmlformats.org/officeDocument/2006/relationships/slideLayout" Target="../slideLayouts/slideLayout2.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4.emf"/><Relationship Id="rId7" Type="http://schemas.openxmlformats.org/officeDocument/2006/relationships/image" Target="../media/image69.emf"/><Relationship Id="rId2" Type="http://schemas.openxmlformats.org/officeDocument/2006/relationships/image" Target="../media/image103.emf"/><Relationship Id="rId1" Type="http://schemas.openxmlformats.org/officeDocument/2006/relationships/slideLayout" Target="../slideLayouts/slideLayout2.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image" Target="../media/image108.emf"/><Relationship Id="rId1" Type="http://schemas.openxmlformats.org/officeDocument/2006/relationships/slideLayout" Target="../slideLayouts/slideLayout2.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6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5.emf"/><Relationship Id="rId7" Type="http://schemas.openxmlformats.org/officeDocument/2006/relationships/image" Target="../media/image119.emf"/><Relationship Id="rId2" Type="http://schemas.openxmlformats.org/officeDocument/2006/relationships/image" Target="../media/image114.emf"/><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s>
</file>

<file path=ppt/slides/_rels/slide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0.png"/><Relationship Id="rId5" Type="http://schemas.openxmlformats.org/officeDocument/2006/relationships/image" Target="../media/image164.png"/><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028496" y="2047716"/>
            <a:ext cx="5043359" cy="3395992"/>
          </a:xfrm>
        </p:spPr>
        <p:txBody>
          <a:bodyPr anchor="b">
            <a:normAutofit fontScale="90000"/>
          </a:bodyPr>
          <a:lstStyle/>
          <a:p>
            <a:pPr marL="35488" marR="35488" algn="r" defTabSz="863399">
              <a:buClr>
                <a:srgbClr val="719F33"/>
              </a:buClr>
              <a:defRPr sz="1800">
                <a:uFillTx/>
              </a:defRPr>
            </a:pP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IceCube</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Investigating</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Stopping</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3300" b="1" dirty="0">
                <a:solidFill>
                  <a:schemeClr val="tx2"/>
                </a:solidFill>
                <a:uFill>
                  <a:solidFill>
                    <a:srgbClr val="84B819"/>
                  </a:solidFill>
                </a:uFill>
                <a:latin typeface="+mn-lt"/>
                <a:ea typeface="Akkurat-Bold"/>
                <a:cs typeface="Arial" panose="020B0604020202020204" pitchFamily="34" charset="0"/>
                <a:sym typeface="Akkurat-Bold"/>
              </a:rPr>
              <a:t> and High-Energy Prompt </a:t>
            </a:r>
            <a:r>
              <a:rPr lang="de-DE" sz="3300" b="1" dirty="0" err="1">
                <a:solidFill>
                  <a:schemeClr val="tx2"/>
                </a:solidFill>
                <a:uFill>
                  <a:solidFill>
                    <a:srgbClr val="84B819"/>
                  </a:solidFill>
                </a:uFill>
                <a:latin typeface="+mn-lt"/>
                <a:ea typeface="Akkurat-Bold"/>
                <a:cs typeface="Arial" panose="020B0604020202020204" pitchFamily="34" charset="0"/>
                <a:sym typeface="Akkurat-Bold"/>
              </a:rPr>
              <a:t>Contributions</a:t>
            </a:r>
            <a:r>
              <a:rPr lang="de-DE" sz="44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a:t>
            </a:r>
            <a:br>
              <a:rPr lang="de-DE" sz="16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 </a:t>
            </a:r>
            <a:br>
              <a:rPr lang="de-DE" sz="1600" b="1" dirty="0">
                <a:solidFill>
                  <a:schemeClr val="tx2"/>
                </a:solidFill>
                <a:uFill>
                  <a:solidFill>
                    <a:srgbClr val="84B819"/>
                  </a:solidFill>
                </a:uFill>
                <a:latin typeface="+mn-lt"/>
                <a:ea typeface="Akkurat-Bold"/>
                <a:cs typeface="Arial" panose="020B0604020202020204" pitchFamily="34" charset="0"/>
                <a:sym typeface="Akkurat-Bold"/>
              </a:rPr>
            </a:br>
            <a:br>
              <a:rPr lang="de-DE" sz="1600" b="1" dirty="0">
                <a:solidFill>
                  <a:schemeClr val="tx2"/>
                </a:solidFill>
                <a:uFill>
                  <a:solidFill>
                    <a:srgbClr val="84B819"/>
                  </a:solidFill>
                </a:uFill>
                <a:latin typeface="+mn-lt"/>
                <a:ea typeface="Akkurat-Bold"/>
                <a:cs typeface="Arial" panose="020B0604020202020204" pitchFamily="34" charset="0"/>
                <a:sym typeface="Akkurat-Bold"/>
              </a:rPr>
            </a:br>
            <a:r>
              <a:rPr lang="de-DE" sz="2600" dirty="0">
                <a:solidFill>
                  <a:schemeClr val="tx1">
                    <a:lumMod val="85000"/>
                  </a:schemeClr>
                </a:solidFill>
              </a:rPr>
              <a:t>ICRC 2025 Plot </a:t>
            </a:r>
            <a:r>
              <a:rPr lang="de-DE" sz="2600" dirty="0" err="1">
                <a:solidFill>
                  <a:schemeClr val="tx1">
                    <a:lumMod val="85000"/>
                  </a:schemeClr>
                </a:solidFill>
              </a:rPr>
              <a:t>Approval</a:t>
            </a:r>
            <a:br>
              <a:rPr lang="de-DE" sz="2600" dirty="0">
                <a:solidFill>
                  <a:schemeClr val="tx1">
                    <a:lumMod val="85000"/>
                  </a:schemeClr>
                </a:solidFill>
              </a:rPr>
            </a:br>
            <a:r>
              <a:rPr lang="de-DE" sz="2600" dirty="0">
                <a:solidFill>
                  <a:schemeClr val="tx1">
                    <a:lumMod val="85000"/>
                  </a:schemeClr>
                </a:solidFill>
              </a:rPr>
              <a:t>May 23, 2025</a:t>
            </a:r>
            <a:br>
              <a:rPr lang="en-DE" sz="3200">
                <a:solidFill>
                  <a:schemeClr val="tx2">
                    <a:lumMod val="90000"/>
                  </a:schemeClr>
                </a:solidFill>
              </a:rPr>
            </a:b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9018967" y="5433868"/>
            <a:ext cx="3052887" cy="1323439"/>
          </a:xfrm>
          <a:prstGeom prst="rect">
            <a:avLst/>
          </a:prstGeom>
          <a:noFill/>
        </p:spPr>
        <p:txBody>
          <a:bodyPr wrap="none" rtlCol="0">
            <a:spAutoFit/>
          </a:bodyPr>
          <a:lstStyle/>
          <a:p>
            <a:pPr algn="r"/>
            <a:r>
              <a:rPr lang="en-DE" sz="1600" dirty="0">
                <a:solidFill>
                  <a:schemeClr val="tx1">
                    <a:lumMod val="85000"/>
                  </a:schemeClr>
                </a:solidFill>
              </a:rPr>
              <a:t>WG reviewer: </a:t>
            </a:r>
            <a:r>
              <a:rPr lang="en-DE" sz="1600">
                <a:solidFill>
                  <a:schemeClr val="tx1">
                    <a:lumMod val="85000"/>
                  </a:schemeClr>
                </a:solidFill>
              </a:rPr>
              <a:t>Dennis Soldin</a:t>
            </a:r>
            <a:endParaRPr lang="de-DE" sz="1600" dirty="0">
              <a:solidFill>
                <a:schemeClr val="tx1">
                  <a:lumMod val="85000"/>
                </a:schemeClr>
              </a:solidFill>
            </a:endParaRPr>
          </a:p>
          <a:p>
            <a:pPr algn="r"/>
            <a:r>
              <a:rPr lang="de-DE" sz="1600" dirty="0">
                <a:solidFill>
                  <a:schemeClr val="tx1">
                    <a:lumMod val="85000"/>
                  </a:schemeClr>
                </a:solidFill>
              </a:rPr>
              <a:t>Coll. </a:t>
            </a:r>
            <a:r>
              <a:rPr lang="de-DE" sz="1600" dirty="0" err="1">
                <a:solidFill>
                  <a:schemeClr val="tx1">
                    <a:lumMod val="85000"/>
                  </a:schemeClr>
                </a:solidFill>
              </a:rPr>
              <a:t>reviewer</a:t>
            </a:r>
            <a:r>
              <a:rPr lang="de-DE" sz="1600" dirty="0">
                <a:solidFill>
                  <a:schemeClr val="tx1">
                    <a:lumMod val="85000"/>
                  </a:schemeClr>
                </a:solidFill>
              </a:rPr>
              <a:t>: Anatoli </a:t>
            </a:r>
            <a:r>
              <a:rPr lang="de-DE" sz="1600" dirty="0" err="1">
                <a:solidFill>
                  <a:schemeClr val="tx1">
                    <a:lumMod val="85000"/>
                  </a:schemeClr>
                </a:solidFill>
              </a:rPr>
              <a:t>Fedynitch</a:t>
            </a:r>
            <a:endParaRPr lang="en-DE" sz="1600" dirty="0">
              <a:solidFill>
                <a:schemeClr val="tx1">
                  <a:lumMod val="85000"/>
                </a:schemeClr>
              </a:solidFill>
            </a:endParaRPr>
          </a:p>
          <a:p>
            <a:pPr algn="r"/>
            <a:r>
              <a:rPr lang="en-DE" sz="1600" dirty="0">
                <a:solidFill>
                  <a:schemeClr val="tx1">
                    <a:lumMod val="85000"/>
                  </a:schemeClr>
                </a:solidFill>
              </a:rPr>
              <a:t>Technical reviewer: Karolin Hymon</a:t>
            </a:r>
          </a:p>
          <a:p>
            <a:pPr algn="r"/>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pPr algn="r"/>
            <a:r>
              <a:rPr lang="en-DE" sz="1600" dirty="0">
                <a:solidFill>
                  <a:schemeClr val="tx1">
                    <a:lumMod val="85000"/>
                  </a:schemeClr>
                </a:solidFill>
              </a:rPr>
              <a:t>Last update</a:t>
            </a:r>
            <a:r>
              <a:rPr lang="en-DE" sz="1600">
                <a:solidFill>
                  <a:schemeClr val="tx1">
                    <a:lumMod val="85000"/>
                  </a:schemeClr>
                </a:solidFill>
              </a:rPr>
              <a:t>: </a:t>
            </a:r>
            <a:r>
              <a:rPr lang="en-GB" sz="1600" dirty="0">
                <a:solidFill>
                  <a:schemeClr val="tx1">
                    <a:lumMod val="85000"/>
                  </a:schemeClr>
                </a:solidFill>
                <a:hlinkClick r:id="rId8">
                  <a:extLst>
                    <a:ext uri="{A12FA001-AC4F-418D-AE19-62706E023703}">
                      <ahyp:hlinkClr xmlns:ahyp="http://schemas.microsoft.com/office/drawing/2018/hyperlinkcolor" val="tx"/>
                    </a:ext>
                  </a:extLst>
                </a:hlinkClick>
              </a:rPr>
              <a:t>Uppsala May 14</a:t>
            </a:r>
            <a:endParaRPr lang="en-DE" sz="1600" dirty="0">
              <a:solidFill>
                <a:schemeClr val="tx1">
                  <a:lumMod val="85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AD895-0A3C-0705-C7B8-8EF443E55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B7909-7F71-DE5A-5635-470668F7FB3B}"/>
              </a:ext>
            </a:extLst>
          </p:cNvPr>
          <p:cNvSpPr>
            <a:spLocks noGrp="1"/>
          </p:cNvSpPr>
          <p:nvPr>
            <p:ph type="title"/>
          </p:nvPr>
        </p:nvSpPr>
        <p:spPr/>
        <p:txBody>
          <a:bodyPr/>
          <a:lstStyle/>
          <a:p>
            <a:r>
              <a:rPr lang="en-US" dirty="0"/>
              <a:t>Data-MC: High Energy Muons</a:t>
            </a:r>
          </a:p>
        </p:txBody>
      </p:sp>
      <p:pic>
        <p:nvPicPr>
          <p:cNvPr id="7" name="Content Placeholder 6" descr="A graph of a number of different colored lines&#10;&#10;AI-generated content may be incorrect.">
            <a:extLst>
              <a:ext uri="{FF2B5EF4-FFF2-40B4-BE49-F238E27FC236}">
                <a16:creationId xmlns:a16="http://schemas.microsoft.com/office/drawing/2014/main" id="{875850EE-DE84-C96C-BD81-16AFF11B04D4}"/>
              </a:ext>
            </a:extLst>
          </p:cNvPr>
          <p:cNvPicPr>
            <a:picLocks noGrp="1" noChangeAspect="1"/>
          </p:cNvPicPr>
          <p:nvPr>
            <p:ph idx="1"/>
          </p:nvPr>
        </p:nvPicPr>
        <p:blipFill>
          <a:blip r:embed="rId2"/>
          <a:stretch>
            <a:fillRect/>
          </a:stretch>
        </p:blipFill>
        <p:spPr>
          <a:xfrm>
            <a:off x="2753324" y="1108075"/>
            <a:ext cx="7077464" cy="5068888"/>
          </a:xfrm>
        </p:spPr>
      </p:pic>
      <p:sp>
        <p:nvSpPr>
          <p:cNvPr id="4" name="Date Placeholder 3">
            <a:extLst>
              <a:ext uri="{FF2B5EF4-FFF2-40B4-BE49-F238E27FC236}">
                <a16:creationId xmlns:a16="http://schemas.microsoft.com/office/drawing/2014/main" id="{6DA770BF-64CA-1F1C-7101-6447FDDE0DF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A198E5-417E-258D-7C15-9DE8C4F98C04}"/>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8" name="Picture 2" descr="Logo Cosmic Interacting Matters">
            <a:extLst>
              <a:ext uri="{FF2B5EF4-FFF2-40B4-BE49-F238E27FC236}">
                <a16:creationId xmlns:a16="http://schemas.microsoft.com/office/drawing/2014/main" id="{892AFB32-4A41-2192-C009-78B823E90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7575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100</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101</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102</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103</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104</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105</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10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106</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107</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108</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109</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0ECC9-CB89-BF58-4103-547C058736CB}"/>
              </a:ext>
            </a:extLst>
          </p:cNvPr>
          <p:cNvSpPr>
            <a:spLocks noGrp="1"/>
          </p:cNvSpPr>
          <p:nvPr>
            <p:ph type="title"/>
          </p:nvPr>
        </p:nvSpPr>
        <p:spPr/>
        <p:txBody>
          <a:bodyPr/>
          <a:lstStyle/>
          <a:p>
            <a:r>
              <a:rPr lang="en-US" dirty="0"/>
              <a:t>Robustness Stopping Muons </a:t>
            </a:r>
          </a:p>
        </p:txBody>
      </p:sp>
      <p:pic>
        <p:nvPicPr>
          <p:cNvPr id="7" name="Content Placeholder 6">
            <a:extLst>
              <a:ext uri="{FF2B5EF4-FFF2-40B4-BE49-F238E27FC236}">
                <a16:creationId xmlns:a16="http://schemas.microsoft.com/office/drawing/2014/main" id="{6EB213B4-B56B-D11E-C67C-0BE0F961AA87}"/>
              </a:ext>
            </a:extLst>
          </p:cNvPr>
          <p:cNvPicPr>
            <a:picLocks noGrp="1" noChangeAspect="1"/>
          </p:cNvPicPr>
          <p:nvPr>
            <p:ph idx="1"/>
          </p:nvPr>
        </p:nvPicPr>
        <p:blipFill>
          <a:blip r:embed="rId2"/>
          <a:stretch>
            <a:fillRect/>
          </a:stretch>
        </p:blipFill>
        <p:spPr>
          <a:xfrm>
            <a:off x="0" y="1341301"/>
            <a:ext cx="5848109" cy="4175397"/>
          </a:xfrm>
        </p:spPr>
      </p:pic>
      <p:sp>
        <p:nvSpPr>
          <p:cNvPr id="4" name="Date Placeholder 3">
            <a:extLst>
              <a:ext uri="{FF2B5EF4-FFF2-40B4-BE49-F238E27FC236}">
                <a16:creationId xmlns:a16="http://schemas.microsoft.com/office/drawing/2014/main" id="{62FDDA71-9ACA-AE5C-4E4D-11BCBF8B66E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E09BDE2-186B-1D05-8B06-0CDB4EB018D5}"/>
              </a:ext>
            </a:extLst>
          </p:cNvPr>
          <p:cNvSpPr>
            <a:spLocks noGrp="1"/>
          </p:cNvSpPr>
          <p:nvPr>
            <p:ph type="sldNum" sz="quarter" idx="12"/>
          </p:nvPr>
        </p:nvSpPr>
        <p:spPr/>
        <p:txBody>
          <a:bodyPr/>
          <a:lstStyle/>
          <a:p>
            <a:fld id="{CD8304E6-5469-594D-85BC-E468E92D2243}" type="slidenum">
              <a:rPr lang="en-US" smtClean="0"/>
              <a:t>11</a:t>
            </a:fld>
            <a:endParaRPr lang="en-US"/>
          </a:p>
        </p:txBody>
      </p:sp>
      <p:pic>
        <p:nvPicPr>
          <p:cNvPr id="9" name="Picture 8">
            <a:extLst>
              <a:ext uri="{FF2B5EF4-FFF2-40B4-BE49-F238E27FC236}">
                <a16:creationId xmlns:a16="http://schemas.microsoft.com/office/drawing/2014/main" id="{3681D855-701F-9809-D5B5-B02AA35FB0B8}"/>
              </a:ext>
            </a:extLst>
          </p:cNvPr>
          <p:cNvPicPr>
            <a:picLocks noChangeAspect="1"/>
          </p:cNvPicPr>
          <p:nvPr/>
        </p:nvPicPr>
        <p:blipFill>
          <a:blip r:embed="rId3"/>
          <a:stretch>
            <a:fillRect/>
          </a:stretch>
        </p:blipFill>
        <p:spPr>
          <a:xfrm>
            <a:off x="6273662" y="1341301"/>
            <a:ext cx="5918338" cy="4175397"/>
          </a:xfrm>
          <a:prstGeom prst="rect">
            <a:avLst/>
          </a:prstGeom>
        </p:spPr>
      </p:pic>
      <p:pic>
        <p:nvPicPr>
          <p:cNvPr id="10" name="Picture 2" descr="Logo Cosmic Interacting Matters">
            <a:extLst>
              <a:ext uri="{FF2B5EF4-FFF2-40B4-BE49-F238E27FC236}">
                <a16:creationId xmlns:a16="http://schemas.microsoft.com/office/drawing/2014/main" id="{E7EAB1F7-6FB3-B650-C66A-706205A14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8127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110</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111</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112</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113</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114</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115</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116</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
        <p:nvSpPr>
          <p:cNvPr id="3" name="TextBox 2">
            <a:extLst>
              <a:ext uri="{FF2B5EF4-FFF2-40B4-BE49-F238E27FC236}">
                <a16:creationId xmlns:a16="http://schemas.microsoft.com/office/drawing/2014/main" id="{37C3580B-B0C9-B9E3-26AE-7B0A32E0DBB1}"/>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26356411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9761-DC86-BAD3-D8CA-E508D30A8083}"/>
              </a:ext>
            </a:extLst>
          </p:cNvPr>
          <p:cNvSpPr>
            <a:spLocks noGrp="1"/>
          </p:cNvSpPr>
          <p:nvPr>
            <p:ph type="title"/>
          </p:nvPr>
        </p:nvSpPr>
        <p:spPr/>
        <p:txBody>
          <a:bodyPr/>
          <a:lstStyle/>
          <a:p>
            <a:r>
              <a:rPr lang="en-DE" dirty="0"/>
              <a:t>Level5: cos(zenith) – all primary models</a:t>
            </a:r>
          </a:p>
        </p:txBody>
      </p:sp>
      <p:pic>
        <p:nvPicPr>
          <p:cNvPr id="6" name="Content Placeholder 5">
            <a:extLst>
              <a:ext uri="{FF2B5EF4-FFF2-40B4-BE49-F238E27FC236}">
                <a16:creationId xmlns:a16="http://schemas.microsoft.com/office/drawing/2014/main" id="{867BAF4D-48AC-5C92-F243-1E9BAA15F604}"/>
              </a:ext>
            </a:extLst>
          </p:cNvPr>
          <p:cNvPicPr>
            <a:picLocks noGrp="1" noChangeAspect="1"/>
          </p:cNvPicPr>
          <p:nvPr>
            <p:ph idx="1"/>
          </p:nvPr>
        </p:nvPicPr>
        <p:blipFill>
          <a:blip r:embed="rId2"/>
          <a:stretch>
            <a:fillRect/>
          </a:stretch>
        </p:blipFill>
        <p:spPr>
          <a:xfrm>
            <a:off x="3094069" y="899540"/>
            <a:ext cx="7956340" cy="5821935"/>
          </a:xfrm>
        </p:spPr>
      </p:pic>
      <p:sp>
        <p:nvSpPr>
          <p:cNvPr id="4" name="Date Placeholder 3">
            <a:extLst>
              <a:ext uri="{FF2B5EF4-FFF2-40B4-BE49-F238E27FC236}">
                <a16:creationId xmlns:a16="http://schemas.microsoft.com/office/drawing/2014/main" id="{28122B65-1E35-8470-D79D-0477D3DEB71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B7A163-E81C-2360-D6C3-E6A4AF95D675}"/>
              </a:ext>
            </a:extLst>
          </p:cNvPr>
          <p:cNvSpPr>
            <a:spLocks noGrp="1"/>
          </p:cNvSpPr>
          <p:nvPr>
            <p:ph type="sldNum" sz="quarter" idx="12"/>
          </p:nvPr>
        </p:nvSpPr>
        <p:spPr/>
        <p:txBody>
          <a:bodyPr/>
          <a:lstStyle/>
          <a:p>
            <a:fld id="{CD8304E6-5469-594D-85BC-E468E92D2243}" type="slidenum">
              <a:rPr lang="en-US" smtClean="0"/>
              <a:t>117</a:t>
            </a:fld>
            <a:endParaRPr lang="en-US"/>
          </a:p>
        </p:txBody>
      </p:sp>
      <p:sp>
        <p:nvSpPr>
          <p:cNvPr id="8" name="TextBox 7">
            <a:extLst>
              <a:ext uri="{FF2B5EF4-FFF2-40B4-BE49-F238E27FC236}">
                <a16:creationId xmlns:a16="http://schemas.microsoft.com/office/drawing/2014/main" id="{2CFE8C83-FE7E-B87A-1ABC-421639FC0CFC}"/>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10668310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118</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119</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82ABC-E7D3-C45C-CA17-0604499B4109}"/>
              </a:ext>
            </a:extLst>
          </p:cNvPr>
          <p:cNvSpPr>
            <a:spLocks noGrp="1"/>
          </p:cNvSpPr>
          <p:nvPr>
            <p:ph type="title"/>
          </p:nvPr>
        </p:nvSpPr>
        <p:spPr/>
        <p:txBody>
          <a:bodyPr/>
          <a:lstStyle/>
          <a:p>
            <a:r>
              <a:rPr lang="en-US" dirty="0"/>
              <a:t>Robustness High Energy Muons – Starting at 20 TeV</a:t>
            </a:r>
          </a:p>
        </p:txBody>
      </p:sp>
      <p:sp>
        <p:nvSpPr>
          <p:cNvPr id="4" name="Date Placeholder 3">
            <a:extLst>
              <a:ext uri="{FF2B5EF4-FFF2-40B4-BE49-F238E27FC236}">
                <a16:creationId xmlns:a16="http://schemas.microsoft.com/office/drawing/2014/main" id="{38D46971-DE21-05B8-25F1-C8BFDE1D52F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7F38C9-9B46-B941-99F6-2473E2CC0510}"/>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8" name="Picture 2" descr="Logo Cosmic Interacting Matters">
            <a:extLst>
              <a:ext uri="{FF2B5EF4-FFF2-40B4-BE49-F238E27FC236}">
                <a16:creationId xmlns:a16="http://schemas.microsoft.com/office/drawing/2014/main" id="{593BDE2D-91DA-2D77-2CAC-25743CEF8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689EE2-6ED1-E2BB-EA5F-BD3767E901EF}"/>
              </a:ext>
            </a:extLst>
          </p:cNvPr>
          <p:cNvPicPr>
            <a:picLocks noChangeAspect="1"/>
          </p:cNvPicPr>
          <p:nvPr/>
        </p:nvPicPr>
        <p:blipFill>
          <a:blip r:embed="rId3"/>
          <a:stretch>
            <a:fillRect/>
          </a:stretch>
        </p:blipFill>
        <p:spPr>
          <a:xfrm>
            <a:off x="6269133" y="1265396"/>
            <a:ext cx="5922867" cy="4327208"/>
          </a:xfrm>
          <a:prstGeom prst="rect">
            <a:avLst/>
          </a:prstGeom>
        </p:spPr>
      </p:pic>
      <p:pic>
        <p:nvPicPr>
          <p:cNvPr id="13" name="Picture 12">
            <a:extLst>
              <a:ext uri="{FF2B5EF4-FFF2-40B4-BE49-F238E27FC236}">
                <a16:creationId xmlns:a16="http://schemas.microsoft.com/office/drawing/2014/main" id="{25F857E8-2458-DFD1-00FF-AEA4DE66B3E4}"/>
              </a:ext>
            </a:extLst>
          </p:cNvPr>
          <p:cNvPicPr>
            <a:picLocks noChangeAspect="1"/>
          </p:cNvPicPr>
          <p:nvPr/>
        </p:nvPicPr>
        <p:blipFill>
          <a:blip r:embed="rId4"/>
          <a:stretch>
            <a:fillRect/>
          </a:stretch>
        </p:blipFill>
        <p:spPr>
          <a:xfrm>
            <a:off x="1" y="1107440"/>
            <a:ext cx="5922867" cy="4327208"/>
          </a:xfrm>
          <a:prstGeom prst="rect">
            <a:avLst/>
          </a:prstGeom>
        </p:spPr>
      </p:pic>
    </p:spTree>
    <p:extLst>
      <p:ext uri="{BB962C8B-B14F-4D97-AF65-F5344CB8AC3E}">
        <p14:creationId xmlns:p14="http://schemas.microsoft.com/office/powerpoint/2010/main" val="9847269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120</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121</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122</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123</a:t>
            </a:fld>
            <a:endParaRPr lang="en-US"/>
          </a:p>
        </p:txBody>
      </p:sp>
    </p:spTree>
    <p:extLst>
      <p:ext uri="{BB962C8B-B14F-4D97-AF65-F5344CB8AC3E}">
        <p14:creationId xmlns:p14="http://schemas.microsoft.com/office/powerpoint/2010/main" val="10031534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124</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125</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126</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127</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128</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129</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829E1-989F-14C8-F1A7-AAEC543274E3}"/>
              </a:ext>
            </a:extLst>
          </p:cNvPr>
          <p:cNvSpPr>
            <a:spLocks noGrp="1"/>
          </p:cNvSpPr>
          <p:nvPr>
            <p:ph type="title"/>
          </p:nvPr>
        </p:nvSpPr>
        <p:spPr/>
        <p:txBody>
          <a:bodyPr/>
          <a:lstStyle/>
          <a:p>
            <a:r>
              <a:rPr lang="en-US"/>
              <a:t>Unfolding Propagation Length</a:t>
            </a:r>
            <a:endParaRPr lang="en-US" dirty="0"/>
          </a:p>
        </p:txBody>
      </p:sp>
      <p:sp>
        <p:nvSpPr>
          <p:cNvPr id="4" name="Date Placeholder 3">
            <a:extLst>
              <a:ext uri="{FF2B5EF4-FFF2-40B4-BE49-F238E27FC236}">
                <a16:creationId xmlns:a16="http://schemas.microsoft.com/office/drawing/2014/main" id="{CFC5355D-858E-A1FD-9CA0-26780BC5DB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D5E2B99-A19A-6692-2F73-D8A712C4A9FE}"/>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8" name="Picture 2" descr="Logo Cosmic Interacting Matters">
            <a:extLst>
              <a:ext uri="{FF2B5EF4-FFF2-40B4-BE49-F238E27FC236}">
                <a16:creationId xmlns:a16="http://schemas.microsoft.com/office/drawing/2014/main" id="{76C5113D-BB85-21AD-A72B-7BC226A2C6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EB65B17-3D32-E9C7-DEA8-45E33C42C634}"/>
              </a:ext>
            </a:extLst>
          </p:cNvPr>
          <p:cNvSpPr txBox="1"/>
          <p:nvPr/>
        </p:nvSpPr>
        <p:spPr>
          <a:xfrm>
            <a:off x="498764" y="2185060"/>
            <a:ext cx="2857064" cy="369332"/>
          </a:xfrm>
          <a:prstGeom prst="rect">
            <a:avLst/>
          </a:prstGeom>
          <a:noFill/>
        </p:spPr>
        <p:txBody>
          <a:bodyPr wrap="none" rtlCol="0">
            <a:spAutoFit/>
          </a:bodyPr>
          <a:lstStyle/>
          <a:p>
            <a:pPr marL="285750" indent="-285750">
              <a:buFont typeface="Arial" panose="020B0604020202020204" pitchFamily="34" charset="0"/>
              <a:buChar char="•"/>
            </a:pPr>
            <a:r>
              <a:rPr lang="en-US"/>
              <a:t>Unfolding on burnsample</a:t>
            </a:r>
            <a:endParaRPr lang="en-US" dirty="0"/>
          </a:p>
        </p:txBody>
      </p:sp>
      <p:pic>
        <p:nvPicPr>
          <p:cNvPr id="13" name="Content Placeholder 12">
            <a:extLst>
              <a:ext uri="{FF2B5EF4-FFF2-40B4-BE49-F238E27FC236}">
                <a16:creationId xmlns:a16="http://schemas.microsoft.com/office/drawing/2014/main" id="{4891DB3C-4CA8-C7F2-BF5C-398408E922DB}"/>
              </a:ext>
            </a:extLst>
          </p:cNvPr>
          <p:cNvPicPr>
            <a:picLocks noGrp="1" noChangeAspect="1"/>
          </p:cNvPicPr>
          <p:nvPr>
            <p:ph idx="1"/>
          </p:nvPr>
        </p:nvPicPr>
        <p:blipFill>
          <a:blip r:embed="rId3"/>
          <a:stretch>
            <a:fillRect/>
          </a:stretch>
        </p:blipFill>
        <p:spPr>
          <a:xfrm>
            <a:off x="4574948" y="1068741"/>
            <a:ext cx="7508954" cy="5326309"/>
          </a:xfrm>
        </p:spPr>
      </p:pic>
    </p:spTree>
    <p:extLst>
      <p:ext uri="{BB962C8B-B14F-4D97-AF65-F5344CB8AC3E}">
        <p14:creationId xmlns:p14="http://schemas.microsoft.com/office/powerpoint/2010/main" val="11212341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130</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131</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132</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133</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134</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135</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136</a:t>
            </a:fld>
            <a:endParaRPr lang="en-US"/>
          </a:p>
        </p:txBody>
      </p:sp>
    </p:spTree>
    <p:extLst>
      <p:ext uri="{BB962C8B-B14F-4D97-AF65-F5344CB8AC3E}">
        <p14:creationId xmlns:p14="http://schemas.microsoft.com/office/powerpoint/2010/main" val="31479023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137</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138</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139</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BE1E-4571-4AE7-F62A-B2E21D914B08}"/>
              </a:ext>
            </a:extLst>
          </p:cNvPr>
          <p:cNvSpPr>
            <a:spLocks noGrp="1"/>
          </p:cNvSpPr>
          <p:nvPr>
            <p:ph type="title"/>
          </p:nvPr>
        </p:nvSpPr>
        <p:spPr/>
        <p:txBody>
          <a:bodyPr/>
          <a:lstStyle/>
          <a:p>
            <a:r>
              <a:rPr lang="en-US" dirty="0"/>
              <a:t>Unfolding Muon Flux</a:t>
            </a:r>
          </a:p>
        </p:txBody>
      </p:sp>
      <p:pic>
        <p:nvPicPr>
          <p:cNvPr id="7" name="Content Placeholder 6" descr="A graph of a graph of energy&#10;&#10;AI-generated content may be incorrect.">
            <a:extLst>
              <a:ext uri="{FF2B5EF4-FFF2-40B4-BE49-F238E27FC236}">
                <a16:creationId xmlns:a16="http://schemas.microsoft.com/office/drawing/2014/main" id="{E2B690DD-07C0-DEF8-EC87-E55417D42F24}"/>
              </a:ext>
            </a:extLst>
          </p:cNvPr>
          <p:cNvPicPr>
            <a:picLocks noGrp="1" noChangeAspect="1"/>
          </p:cNvPicPr>
          <p:nvPr>
            <p:ph idx="1"/>
          </p:nvPr>
        </p:nvPicPr>
        <p:blipFill>
          <a:blip r:embed="rId2"/>
          <a:stretch>
            <a:fillRect/>
          </a:stretch>
        </p:blipFill>
        <p:spPr>
          <a:xfrm>
            <a:off x="3847605" y="426636"/>
            <a:ext cx="8344395" cy="6105888"/>
          </a:xfrm>
        </p:spPr>
      </p:pic>
      <p:sp>
        <p:nvSpPr>
          <p:cNvPr id="4" name="Date Placeholder 3">
            <a:extLst>
              <a:ext uri="{FF2B5EF4-FFF2-40B4-BE49-F238E27FC236}">
                <a16:creationId xmlns:a16="http://schemas.microsoft.com/office/drawing/2014/main" id="{061511EB-52BD-F7A6-06AB-0FC8BAC0D8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8081078-04EF-C46A-8EDE-ED2F1D527D2C}"/>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8" name="Picture 2" descr="Logo Cosmic Interacting Matters">
            <a:extLst>
              <a:ext uri="{FF2B5EF4-FFF2-40B4-BE49-F238E27FC236}">
                <a16:creationId xmlns:a16="http://schemas.microsoft.com/office/drawing/2014/main" id="{2867F730-D151-5718-0F43-D2C24FB58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B742E0B-4EDB-8972-CC34-89B21C79ABBE}"/>
              </a:ext>
            </a:extLst>
          </p:cNvPr>
          <p:cNvSpPr txBox="1"/>
          <p:nvPr/>
        </p:nvSpPr>
        <p:spPr>
          <a:xfrm>
            <a:off x="617517" y="2327564"/>
            <a:ext cx="3085396" cy="923330"/>
          </a:xfrm>
          <a:prstGeom prst="rect">
            <a:avLst/>
          </a:prstGeom>
          <a:noFill/>
        </p:spPr>
        <p:txBody>
          <a:bodyPr wrap="none" rtlCol="0">
            <a:spAutoFit/>
          </a:bodyPr>
          <a:lstStyle/>
          <a:p>
            <a:pPr marL="285750" indent="-285750">
              <a:buFont typeface="Arial" panose="020B0604020202020204" pitchFamily="34" charset="0"/>
              <a:buChar char="•"/>
            </a:pPr>
            <a:r>
              <a:rPr lang="en-US" dirty="0"/>
              <a:t>Both stopping muons</a:t>
            </a:r>
            <a:br>
              <a:rPr lang="en-US" dirty="0"/>
            </a:br>
            <a:r>
              <a:rPr lang="en-US" dirty="0"/>
              <a:t>and high energy muons</a:t>
            </a:r>
            <a:br>
              <a:rPr lang="en-US" dirty="0"/>
            </a:br>
            <a:r>
              <a:rPr lang="en-US" dirty="0"/>
              <a:t>show </a:t>
            </a:r>
            <a:r>
              <a:rPr lang="en-US" dirty="0" err="1"/>
              <a:t>burnsample</a:t>
            </a:r>
            <a:r>
              <a:rPr lang="en-US" dirty="0"/>
              <a:t> unfolding</a:t>
            </a:r>
          </a:p>
        </p:txBody>
      </p:sp>
    </p:spTree>
    <p:extLst>
      <p:ext uri="{BB962C8B-B14F-4D97-AF65-F5344CB8AC3E}">
        <p14:creationId xmlns:p14="http://schemas.microsoft.com/office/powerpoint/2010/main" val="12839637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140</a:t>
            </a:fld>
            <a:endParaRPr lang="en-US"/>
          </a:p>
        </p:txBody>
      </p:sp>
    </p:spTree>
    <p:extLst>
      <p:ext uri="{BB962C8B-B14F-4D97-AF65-F5344CB8AC3E}">
        <p14:creationId xmlns:p14="http://schemas.microsoft.com/office/powerpoint/2010/main" val="18098876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141</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142</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143</a:t>
            </a:fld>
            <a:endParaRPr lang="en-US"/>
          </a:p>
        </p:txBody>
      </p:sp>
    </p:spTree>
    <p:extLst>
      <p:ext uri="{BB962C8B-B14F-4D97-AF65-F5344CB8AC3E}">
        <p14:creationId xmlns:p14="http://schemas.microsoft.com/office/powerpoint/2010/main" val="41837801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144</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145</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146</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40AB-4122-BC63-46EB-09365260C70C}"/>
              </a:ext>
            </a:extLst>
          </p:cNvPr>
          <p:cNvSpPr>
            <a:spLocks noGrp="1"/>
          </p:cNvSpPr>
          <p:nvPr>
            <p:ph type="title"/>
          </p:nvPr>
        </p:nvSpPr>
        <p:spPr/>
        <p:txBody>
          <a:bodyPr/>
          <a:lstStyle/>
          <a:p>
            <a:r>
              <a:rPr lang="en-DE" dirty="0"/>
              <a:t>Reconstruction of leading muon at entry (99% quantiles)</a:t>
            </a:r>
          </a:p>
        </p:txBody>
      </p:sp>
      <p:pic>
        <p:nvPicPr>
          <p:cNvPr id="7" name="Content Placeholder 6" descr="A graph of a graph of energy&#10;&#10;AI-generated content may be incorrect.">
            <a:extLst>
              <a:ext uri="{FF2B5EF4-FFF2-40B4-BE49-F238E27FC236}">
                <a16:creationId xmlns:a16="http://schemas.microsoft.com/office/drawing/2014/main" id="{BE390FBC-51FD-2873-7F11-1C266DC51B58}"/>
              </a:ext>
            </a:extLst>
          </p:cNvPr>
          <p:cNvPicPr>
            <a:picLocks noGrp="1" noChangeAspect="1"/>
          </p:cNvPicPr>
          <p:nvPr>
            <p:ph idx="1"/>
          </p:nvPr>
        </p:nvPicPr>
        <p:blipFill>
          <a:blip r:embed="rId2"/>
          <a:stretch>
            <a:fillRect/>
          </a:stretch>
        </p:blipFill>
        <p:spPr>
          <a:xfrm>
            <a:off x="3136739" y="1046655"/>
            <a:ext cx="6983339" cy="5370480"/>
          </a:xfrm>
        </p:spPr>
      </p:pic>
      <p:sp>
        <p:nvSpPr>
          <p:cNvPr id="4" name="Date Placeholder 3">
            <a:extLst>
              <a:ext uri="{FF2B5EF4-FFF2-40B4-BE49-F238E27FC236}">
                <a16:creationId xmlns:a16="http://schemas.microsoft.com/office/drawing/2014/main" id="{93E72C97-2773-280E-F97F-CCB6F3485CA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9C71C-28A1-915C-BB7E-4E2F2FF56272}"/>
              </a:ext>
            </a:extLst>
          </p:cNvPr>
          <p:cNvSpPr>
            <a:spLocks noGrp="1"/>
          </p:cNvSpPr>
          <p:nvPr>
            <p:ph type="sldNum" sz="quarter" idx="12"/>
          </p:nvPr>
        </p:nvSpPr>
        <p:spPr/>
        <p:txBody>
          <a:bodyPr/>
          <a:lstStyle/>
          <a:p>
            <a:fld id="{CD8304E6-5469-594D-85BC-E468E92D2243}" type="slidenum">
              <a:rPr lang="en-US" smtClean="0"/>
              <a:t>147</a:t>
            </a:fld>
            <a:endParaRPr lang="en-US"/>
          </a:p>
        </p:txBody>
      </p:sp>
    </p:spTree>
    <p:extLst>
      <p:ext uri="{BB962C8B-B14F-4D97-AF65-F5344CB8AC3E}">
        <p14:creationId xmlns:p14="http://schemas.microsoft.com/office/powerpoint/2010/main" val="3278523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D849-1FEB-5903-4395-052C07AB9E23}"/>
              </a:ext>
            </a:extLst>
          </p:cNvPr>
          <p:cNvSpPr>
            <a:spLocks noGrp="1"/>
          </p:cNvSpPr>
          <p:nvPr>
            <p:ph type="ctrTitle"/>
          </p:nvPr>
        </p:nvSpPr>
        <p:spPr/>
        <p:txBody>
          <a:bodyPr/>
          <a:lstStyle/>
          <a:p>
            <a:r>
              <a:rPr lang="en-US" dirty="0"/>
              <a:t>Thank you for your comments</a:t>
            </a:r>
          </a:p>
        </p:txBody>
      </p:sp>
      <p:sp>
        <p:nvSpPr>
          <p:cNvPr id="3" name="Subtitle 2">
            <a:extLst>
              <a:ext uri="{FF2B5EF4-FFF2-40B4-BE49-F238E27FC236}">
                <a16:creationId xmlns:a16="http://schemas.microsoft.com/office/drawing/2014/main" id="{E3AC179B-2D01-AA4B-0136-9BC1C2E5909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B4FFA89-4502-558A-752B-C9EDF0433F0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CD57FD0-9CC2-B800-FE22-E09ADEA8BF65}"/>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6" name="Picture 2" descr="Logo Cosmic Interacting Matters">
            <a:extLst>
              <a:ext uri="{FF2B5EF4-FFF2-40B4-BE49-F238E27FC236}">
                <a16:creationId xmlns:a16="http://schemas.microsoft.com/office/drawing/2014/main" id="{48C0E020-2CA2-CDF2-BB60-92C8C5007B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068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64258-A44C-3B30-27AE-C9BFA4DCB9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71031-AB9A-2FD0-F43D-678DDEC00F48}"/>
              </a:ext>
            </a:extLst>
          </p:cNvPr>
          <p:cNvSpPr>
            <a:spLocks noGrp="1"/>
          </p:cNvSpPr>
          <p:nvPr>
            <p:ph type="title"/>
          </p:nvPr>
        </p:nvSpPr>
        <p:spPr/>
        <p:txBody>
          <a:bodyPr/>
          <a:lstStyle/>
          <a:p>
            <a:r>
              <a:rPr lang="en-US" dirty="0"/>
              <a:t>Robustness High Energy Muons – Starting at 30 TeV</a:t>
            </a:r>
          </a:p>
        </p:txBody>
      </p:sp>
      <p:sp>
        <p:nvSpPr>
          <p:cNvPr id="4" name="Date Placeholder 3">
            <a:extLst>
              <a:ext uri="{FF2B5EF4-FFF2-40B4-BE49-F238E27FC236}">
                <a16:creationId xmlns:a16="http://schemas.microsoft.com/office/drawing/2014/main" id="{6036064D-29D5-FE3A-4F47-9D5A59AC384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C79EE2-0F86-18D8-AD40-35785447E593}"/>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6" name="Picture 5">
            <a:extLst>
              <a:ext uri="{FF2B5EF4-FFF2-40B4-BE49-F238E27FC236}">
                <a16:creationId xmlns:a16="http://schemas.microsoft.com/office/drawing/2014/main" id="{6A041775-D802-9165-6F7A-74F7E0C4900A}"/>
              </a:ext>
            </a:extLst>
          </p:cNvPr>
          <p:cNvPicPr>
            <a:picLocks noChangeAspect="1"/>
          </p:cNvPicPr>
          <p:nvPr/>
        </p:nvPicPr>
        <p:blipFill>
          <a:blip r:embed="rId2"/>
          <a:stretch>
            <a:fillRect/>
          </a:stretch>
        </p:blipFill>
        <p:spPr>
          <a:xfrm>
            <a:off x="72656" y="1265396"/>
            <a:ext cx="5922867" cy="4327208"/>
          </a:xfrm>
          <a:prstGeom prst="rect">
            <a:avLst/>
          </a:prstGeom>
        </p:spPr>
      </p:pic>
      <p:pic>
        <p:nvPicPr>
          <p:cNvPr id="7" name="Picture 6">
            <a:extLst>
              <a:ext uri="{FF2B5EF4-FFF2-40B4-BE49-F238E27FC236}">
                <a16:creationId xmlns:a16="http://schemas.microsoft.com/office/drawing/2014/main" id="{1AD31590-BC9E-05EA-67A6-DF7AB657EAB9}"/>
              </a:ext>
            </a:extLst>
          </p:cNvPr>
          <p:cNvPicPr>
            <a:picLocks noChangeAspect="1"/>
          </p:cNvPicPr>
          <p:nvPr/>
        </p:nvPicPr>
        <p:blipFill>
          <a:blip r:embed="rId3"/>
          <a:stretch>
            <a:fillRect/>
          </a:stretch>
        </p:blipFill>
        <p:spPr>
          <a:xfrm>
            <a:off x="6096000" y="1265396"/>
            <a:ext cx="5922867" cy="4327208"/>
          </a:xfrm>
          <a:prstGeom prst="rect">
            <a:avLst/>
          </a:prstGeom>
        </p:spPr>
      </p:pic>
      <p:pic>
        <p:nvPicPr>
          <p:cNvPr id="8" name="Picture 2" descr="Logo Cosmic Interacting Matters">
            <a:extLst>
              <a:ext uri="{FF2B5EF4-FFF2-40B4-BE49-F238E27FC236}">
                <a16:creationId xmlns:a16="http://schemas.microsoft.com/office/drawing/2014/main" id="{12C9F137-280A-A185-C6B4-54370ECCA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37B37CC-4C6A-2B40-1F82-72E81E90D091}"/>
              </a:ext>
            </a:extLst>
          </p:cNvPr>
          <p:cNvSpPr txBox="1"/>
          <p:nvPr/>
        </p:nvSpPr>
        <p:spPr>
          <a:xfrm>
            <a:off x="3011328" y="1686520"/>
            <a:ext cx="2063129" cy="369332"/>
          </a:xfrm>
          <a:prstGeom prst="rect">
            <a:avLst/>
          </a:prstGeom>
          <a:noFill/>
        </p:spPr>
        <p:txBody>
          <a:bodyPr wrap="none" rtlCol="0">
            <a:spAutoFit/>
          </a:bodyPr>
          <a:lstStyle/>
          <a:p>
            <a:r>
              <a:rPr lang="en-US" dirty="0" err="1">
                <a:solidFill>
                  <a:schemeClr val="bg2"/>
                </a:solidFill>
              </a:rPr>
              <a:t>IceCube</a:t>
            </a:r>
            <a:r>
              <a:rPr lang="en-US" dirty="0">
                <a:solidFill>
                  <a:schemeClr val="bg2"/>
                </a:solidFill>
              </a:rPr>
              <a:t> Preliminary</a:t>
            </a:r>
          </a:p>
        </p:txBody>
      </p:sp>
    </p:spTree>
    <p:extLst>
      <p:ext uri="{BB962C8B-B14F-4D97-AF65-F5344CB8AC3E}">
        <p14:creationId xmlns:p14="http://schemas.microsoft.com/office/powerpoint/2010/main" val="45261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564697" y="227962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4"/>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
        <p:nvSpPr>
          <p:cNvPr id="8" name="Rounded Rectangle 7">
            <a:extLst>
              <a:ext uri="{FF2B5EF4-FFF2-40B4-BE49-F238E27FC236}">
                <a16:creationId xmlns:a16="http://schemas.microsoft.com/office/drawing/2014/main" id="{C4909CED-D818-C458-A81D-AEF2C36A35A1}"/>
              </a:ext>
            </a:extLst>
          </p:cNvPr>
          <p:cNvSpPr/>
          <p:nvPr/>
        </p:nvSpPr>
        <p:spPr>
          <a:xfrm>
            <a:off x="465433" y="4954564"/>
            <a:ext cx="3517336" cy="960699"/>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Definition leading muon: </a:t>
            </a:r>
          </a:p>
          <a:p>
            <a:pPr algn="ctr"/>
            <a:r>
              <a:rPr lang="en-DE" dirty="0">
                <a:solidFill>
                  <a:schemeClr val="tx1"/>
                </a:solidFill>
              </a:rPr>
              <a:t>most energetic muon of a muon bundle</a:t>
            </a:r>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dirty="0" err="1"/>
              <a:t>pascal.gutjahr@tu-dortmund.de</a:t>
            </a:r>
            <a:endParaRPr lang="en-US" dirty="0"/>
          </a:p>
        </p:txBody>
      </p:sp>
    </p:spTree>
    <p:extLst>
      <p:ext uri="{BB962C8B-B14F-4D97-AF65-F5344CB8AC3E}">
        <p14:creationId xmlns:p14="http://schemas.microsoft.com/office/powerpoint/2010/main" val="2701430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18</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pic>
        <p:nvPicPr>
          <p:cNvPr id="11" name="Picture 2" descr="Logo Cosmic Interacting Matters">
            <a:extLst>
              <a:ext uri="{FF2B5EF4-FFF2-40B4-BE49-F238E27FC236}">
                <a16:creationId xmlns:a16="http://schemas.microsoft.com/office/drawing/2014/main" id="{32395E7C-934A-8434-1B25-994C95B94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53A231-44C4-D473-CDE7-FEE060DD5AF5}"/>
              </a:ext>
            </a:extLst>
          </p:cNvPr>
          <p:cNvSpPr/>
          <p:nvPr/>
        </p:nvSpPr>
        <p:spPr>
          <a:xfrm>
            <a:off x="7467607" y="3718560"/>
            <a:ext cx="3374564" cy="3094983"/>
          </a:xfrm>
          <a:prstGeom prst="ellipse">
            <a:avLst/>
          </a:prstGeom>
          <a:noFill/>
          <a:ln w="3810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325461A3-0F47-A3E3-9105-89C8234965CB}"/>
              </a:ext>
            </a:extLst>
          </p:cNvPr>
          <p:cNvSpPr txBox="1"/>
          <p:nvPr/>
        </p:nvSpPr>
        <p:spPr>
          <a:xfrm>
            <a:off x="10787669" y="3978549"/>
            <a:ext cx="1281633" cy="307777"/>
          </a:xfrm>
          <a:prstGeom prst="rect">
            <a:avLst/>
          </a:prstGeom>
          <a:noFill/>
        </p:spPr>
        <p:txBody>
          <a:bodyPr wrap="none" rtlCol="0">
            <a:spAutoFit/>
          </a:bodyPr>
          <a:lstStyle/>
          <a:p>
            <a:r>
              <a:rPr lang="de-DE" sz="1400" dirty="0">
                <a:solidFill>
                  <a:srgbClr val="74B842"/>
                </a:solidFill>
              </a:rPr>
              <a:t>Focus on </a:t>
            </a:r>
            <a:r>
              <a:rPr lang="de-DE" sz="1400" dirty="0" err="1">
                <a:solidFill>
                  <a:srgbClr val="74B842"/>
                </a:solidFill>
              </a:rPr>
              <a:t>today</a:t>
            </a:r>
            <a:endParaRPr lang="en-DE" sz="1400" dirty="0">
              <a:solidFill>
                <a:srgbClr val="74B842"/>
              </a:solidFill>
            </a:endParaRPr>
          </a:p>
        </p:txBody>
      </p:sp>
      <p:sp>
        <p:nvSpPr>
          <p:cNvPr id="19" name="Oval 18">
            <a:extLst>
              <a:ext uri="{FF2B5EF4-FFF2-40B4-BE49-F238E27FC236}">
                <a16:creationId xmlns:a16="http://schemas.microsoft.com/office/drawing/2014/main" id="{60AEFB43-D295-7778-EF23-57B199E8E6FA}"/>
              </a:ext>
            </a:extLst>
          </p:cNvPr>
          <p:cNvSpPr/>
          <p:nvPr/>
        </p:nvSpPr>
        <p:spPr>
          <a:xfrm>
            <a:off x="7478943" y="1429287"/>
            <a:ext cx="3374564" cy="210351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4"/>
              </a:solidFill>
            </a:endParaRPr>
          </a:p>
        </p:txBody>
      </p:sp>
      <p:sp>
        <p:nvSpPr>
          <p:cNvPr id="23" name="TextBox 22">
            <a:extLst>
              <a:ext uri="{FF2B5EF4-FFF2-40B4-BE49-F238E27FC236}">
                <a16:creationId xmlns:a16="http://schemas.microsoft.com/office/drawing/2014/main" id="{3B21F7D9-5243-BF91-EC80-8F17AC2BAD83}"/>
              </a:ext>
            </a:extLst>
          </p:cNvPr>
          <p:cNvSpPr txBox="1"/>
          <p:nvPr/>
        </p:nvSpPr>
        <p:spPr>
          <a:xfrm>
            <a:off x="10691804" y="1429287"/>
            <a:ext cx="1346010" cy="523220"/>
          </a:xfrm>
          <a:prstGeom prst="rect">
            <a:avLst/>
          </a:prstGeom>
          <a:noFill/>
        </p:spPr>
        <p:txBody>
          <a:bodyPr wrap="none" rtlCol="0">
            <a:spAutoFit/>
          </a:bodyPr>
          <a:lstStyle/>
          <a:p>
            <a:r>
              <a:rPr lang="en-DE" sz="1400" dirty="0">
                <a:solidFill>
                  <a:schemeClr val="accent4"/>
                </a:solidFill>
              </a:rPr>
              <a:t>Run </a:t>
            </a:r>
            <a:r>
              <a:rPr lang="en-DE" sz="1400">
                <a:solidFill>
                  <a:schemeClr val="accent4"/>
                </a:solidFill>
              </a:rPr>
              <a:t>as </a:t>
            </a:r>
            <a:r>
              <a:rPr lang="de-DE" sz="1400" dirty="0">
                <a:solidFill>
                  <a:schemeClr val="accent4"/>
                </a:solidFill>
              </a:rPr>
              <a:t>separate</a:t>
            </a:r>
          </a:p>
          <a:p>
            <a:r>
              <a:rPr lang="de-DE" sz="1400" dirty="0" err="1">
                <a:solidFill>
                  <a:schemeClr val="accent4"/>
                </a:solidFill>
              </a:rPr>
              <a:t>analysis</a:t>
            </a:r>
            <a:endParaRPr lang="en-DE" sz="1400" dirty="0">
              <a:solidFill>
                <a:schemeClr val="accent4"/>
              </a:solidFill>
            </a:endParaRPr>
          </a:p>
        </p:txBody>
      </p:sp>
    </p:spTree>
    <p:extLst>
      <p:ext uri="{BB962C8B-B14F-4D97-AF65-F5344CB8AC3E}">
        <p14:creationId xmlns:p14="http://schemas.microsoft.com/office/powerpoint/2010/main" val="3712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9" grpId="0" animBg="1"/>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6EC8-7F70-3FE0-E3EB-351A05739025}"/>
              </a:ext>
            </a:extLst>
          </p:cNvPr>
          <p:cNvSpPr>
            <a:spLocks noGrp="1"/>
          </p:cNvSpPr>
          <p:nvPr>
            <p:ph type="ctrTitle"/>
          </p:nvPr>
        </p:nvSpPr>
        <p:spPr/>
        <p:txBody>
          <a:bodyPr/>
          <a:lstStyle/>
          <a:p>
            <a:r>
              <a:rPr lang="en-US" dirty="0"/>
              <a:t>Investigate Neutrino Background</a:t>
            </a:r>
          </a:p>
        </p:txBody>
      </p:sp>
      <p:sp>
        <p:nvSpPr>
          <p:cNvPr id="3" name="Subtitle 2">
            <a:extLst>
              <a:ext uri="{FF2B5EF4-FFF2-40B4-BE49-F238E27FC236}">
                <a16:creationId xmlns:a16="http://schemas.microsoft.com/office/drawing/2014/main" id="{C3225855-263A-1BE1-E806-75A31D605077}"/>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B3A56528-E381-DE1C-1ADD-F6AAA8F22C3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758A355-A5F3-0DE1-8392-3AADF53E9134}"/>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6" name="Picture 2" descr="Logo Cosmic Interacting Matters">
            <a:extLst>
              <a:ext uri="{FF2B5EF4-FFF2-40B4-BE49-F238E27FC236}">
                <a16:creationId xmlns:a16="http://schemas.microsoft.com/office/drawing/2014/main" id="{A7E4E9C0-6567-4A43-3112-2D4CB47BA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166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15376-1404-2B19-EFC1-F9A11B6BCBFF}"/>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3C8114B2-3C0E-6B5C-20A3-108837EC9726}"/>
              </a:ext>
            </a:extLst>
          </p:cNvPr>
          <p:cNvSpPr>
            <a:spLocks noGrp="1"/>
          </p:cNvSpPr>
          <p:nvPr>
            <p:ph idx="1"/>
          </p:nvPr>
        </p:nvSpPr>
        <p:spPr/>
        <p:txBody>
          <a:bodyPr/>
          <a:lstStyle/>
          <a:p>
            <a:pPr marL="0" indent="0">
              <a:buNone/>
            </a:pPr>
            <a:r>
              <a:rPr lang="en-US" dirty="0"/>
              <a:t>Atmospheric muons produced in cosmic-ray air showers are classified as conventional muons from pion and kaon decays and prompt muons from heavy hadron decays. Conventional muons dominate at lower energies, and the prompt component becomes more significant at </a:t>
            </a:r>
            <a:r>
              <a:rPr lang="en-US" dirty="0" err="1"/>
              <a:t>PeV</a:t>
            </a:r>
            <a:r>
              <a:rPr lang="en-US" dirty="0"/>
              <a:t> energies and above. Precisely measuring the atmospheric muon flux from a few GeV to several </a:t>
            </a:r>
            <a:r>
              <a:rPr lang="en-US" dirty="0" err="1"/>
              <a:t>PeV</a:t>
            </a:r>
            <a:r>
              <a:rPr lang="en-US" dirty="0"/>
              <a:t> is valuable for advancing our understanding of cosmic-ray interactions and testing hadronic interaction models. Low-energy muons that stop within the </a:t>
            </a:r>
            <a:r>
              <a:rPr lang="en-US" dirty="0" err="1"/>
              <a:t>IceCube</a:t>
            </a:r>
            <a:r>
              <a:rPr lang="en-US" dirty="0"/>
              <a:t> in-ice array provide valuable information about the energy spectrum of muons from a few 100 GeV up to 10 TeV.</a:t>
            </a:r>
          </a:p>
          <a:p>
            <a:pPr marL="0" indent="0">
              <a:buNone/>
            </a:pPr>
            <a:r>
              <a:rPr lang="en-US" dirty="0"/>
              <a:t>Machine learning techniques are employed to enhance event reconstruction and selection to provide insights into the conventional and prompt components. This contribution presents the unfolding of the energy spectrum of stopping muons in </a:t>
            </a:r>
            <a:r>
              <a:rPr lang="en-US" dirty="0" err="1"/>
              <a:t>IceCube</a:t>
            </a:r>
            <a:r>
              <a:rPr lang="en-US" dirty="0"/>
              <a:t> as well as the unfolding of high-energy muons to probe the prompt component.</a:t>
            </a:r>
          </a:p>
          <a:p>
            <a:pPr marL="0" indent="0">
              <a:buNone/>
            </a:pPr>
            <a:endParaRPr lang="en-US" dirty="0"/>
          </a:p>
          <a:p>
            <a:pPr marL="0" indent="0">
              <a:buNone/>
            </a:pPr>
            <a:endParaRPr lang="en-US" dirty="0"/>
          </a:p>
          <a:p>
            <a:pPr marL="0" indent="0">
              <a:buNone/>
            </a:pPr>
            <a:r>
              <a:rPr lang="en-US" dirty="0">
                <a:solidFill>
                  <a:srgbClr val="74B842"/>
                </a:solidFill>
              </a:rPr>
              <a:t>Presenter:</a:t>
            </a:r>
            <a:r>
              <a:rPr lang="en-US" dirty="0"/>
              <a:t> Pascal Gutjahr</a:t>
            </a:r>
          </a:p>
          <a:p>
            <a:pPr marL="0" indent="0">
              <a:buNone/>
            </a:pPr>
            <a:r>
              <a:rPr lang="en-US" dirty="0">
                <a:solidFill>
                  <a:srgbClr val="74B842"/>
                </a:solidFill>
              </a:rPr>
              <a:t>Authors:</a:t>
            </a:r>
            <a:r>
              <a:rPr lang="en-US" dirty="0"/>
              <a:t> Lucas Witthaus and Pascal Gutjahr</a:t>
            </a:r>
          </a:p>
        </p:txBody>
      </p:sp>
      <p:sp>
        <p:nvSpPr>
          <p:cNvPr id="4" name="Date Placeholder 3">
            <a:extLst>
              <a:ext uri="{FF2B5EF4-FFF2-40B4-BE49-F238E27FC236}">
                <a16:creationId xmlns:a16="http://schemas.microsoft.com/office/drawing/2014/main" id="{90CA1990-B0A0-EF10-2AA7-AB54CA5BE11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D2FE1EB-1376-D9B3-808A-5EB8C44EEB23}"/>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23285D16-DBB9-2CB1-38F2-75E8073B3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533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A168C5-E85D-8A90-8D11-3879882DB29B}"/>
              </a:ext>
            </a:extLst>
          </p:cNvPr>
          <p:cNvPicPr>
            <a:picLocks noChangeAspect="1"/>
          </p:cNvPicPr>
          <p:nvPr/>
        </p:nvPicPr>
        <p:blipFill>
          <a:blip r:embed="rId2"/>
          <a:stretch>
            <a:fillRect/>
          </a:stretch>
        </p:blipFill>
        <p:spPr>
          <a:xfrm>
            <a:off x="6096000" y="1125091"/>
            <a:ext cx="6085957" cy="4356837"/>
          </a:xfrm>
          <a:prstGeom prst="rect">
            <a:avLst/>
          </a:prstGeom>
        </p:spPr>
      </p:pic>
      <p:pic>
        <p:nvPicPr>
          <p:cNvPr id="12" name="Picture 11">
            <a:extLst>
              <a:ext uri="{FF2B5EF4-FFF2-40B4-BE49-F238E27FC236}">
                <a16:creationId xmlns:a16="http://schemas.microsoft.com/office/drawing/2014/main" id="{ABDF01AB-C6F1-EFB8-0541-377E17BF2491}"/>
              </a:ext>
            </a:extLst>
          </p:cNvPr>
          <p:cNvPicPr>
            <a:picLocks noChangeAspect="1"/>
          </p:cNvPicPr>
          <p:nvPr/>
        </p:nvPicPr>
        <p:blipFill>
          <a:blip r:embed="rId3"/>
          <a:stretch>
            <a:fillRect/>
          </a:stretch>
        </p:blipFill>
        <p:spPr>
          <a:xfrm>
            <a:off x="10043" y="1125091"/>
            <a:ext cx="6085957" cy="4356837"/>
          </a:xfrm>
          <a:prstGeom prst="rect">
            <a:avLst/>
          </a:prstGeom>
        </p:spPr>
      </p:pic>
      <p:sp>
        <p:nvSpPr>
          <p:cNvPr id="2" name="Title 1">
            <a:extLst>
              <a:ext uri="{FF2B5EF4-FFF2-40B4-BE49-F238E27FC236}">
                <a16:creationId xmlns:a16="http://schemas.microsoft.com/office/drawing/2014/main" id="{DF1A9C3D-9A6B-FBF3-F632-340F3976C1F1}"/>
              </a:ext>
            </a:extLst>
          </p:cNvPr>
          <p:cNvSpPr>
            <a:spLocks noGrp="1"/>
          </p:cNvSpPr>
          <p:nvPr>
            <p:ph type="title"/>
          </p:nvPr>
        </p:nvSpPr>
        <p:spPr/>
        <p:txBody>
          <a:bodyPr/>
          <a:lstStyle/>
          <a:p>
            <a:r>
              <a:rPr lang="en-US" dirty="0"/>
              <a:t>Impact of Astrophysical Neutrinos – Muon Energy at Entry</a:t>
            </a:r>
          </a:p>
        </p:txBody>
      </p:sp>
      <p:sp>
        <p:nvSpPr>
          <p:cNvPr id="4" name="Date Placeholder 3">
            <a:extLst>
              <a:ext uri="{FF2B5EF4-FFF2-40B4-BE49-F238E27FC236}">
                <a16:creationId xmlns:a16="http://schemas.microsoft.com/office/drawing/2014/main" id="{17933FB1-3927-8B89-04A1-93459616F90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1E8D3EB-48BC-CF02-8D8D-FD34B32A1F3E}"/>
              </a:ext>
            </a:extLst>
          </p:cNvPr>
          <p:cNvSpPr>
            <a:spLocks noGrp="1"/>
          </p:cNvSpPr>
          <p:nvPr>
            <p:ph type="sldNum" sz="quarter" idx="12"/>
          </p:nvPr>
        </p:nvSpPr>
        <p:spPr/>
        <p:txBody>
          <a:bodyPr/>
          <a:lstStyle/>
          <a:p>
            <a:fld id="{CD8304E6-5469-594D-85BC-E468E92D2243}" type="slidenum">
              <a:rPr lang="en-US" smtClean="0"/>
              <a:t>20</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10C34A-A8DC-4117-AC82-93D7A7038D23}"/>
                  </a:ext>
                </a:extLst>
              </p:cNvPr>
              <p:cNvSpPr txBox="1"/>
              <p:nvPr/>
            </p:nvSpPr>
            <p:spPr>
              <a:xfrm>
                <a:off x="9982200" y="677574"/>
                <a:ext cx="179228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=1.5, </m:t>
                      </m:r>
                      <m:r>
                        <a:rPr lang="de-DE" b="0" i="1" smtClean="0">
                          <a:latin typeface="Cambria Math" panose="02040503050406030204" pitchFamily="18" charset="0"/>
                        </a:rPr>
                        <m:t>𝛾</m:t>
                      </m:r>
                      <m:r>
                        <a:rPr lang="de-DE" b="0" i="1" smtClean="0">
                          <a:latin typeface="Cambria Math" panose="02040503050406030204" pitchFamily="18" charset="0"/>
                        </a:rPr>
                        <m:t>=2.6</m:t>
                      </m:r>
                    </m:oMath>
                  </m:oMathPara>
                </a14:m>
                <a:endParaRPr lang="en-US" dirty="0"/>
              </a:p>
            </p:txBody>
          </p:sp>
        </mc:Choice>
        <mc:Fallback xmlns="">
          <p:sp>
            <p:nvSpPr>
              <p:cNvPr id="11" name="TextBox 10">
                <a:extLst>
                  <a:ext uri="{FF2B5EF4-FFF2-40B4-BE49-F238E27FC236}">
                    <a16:creationId xmlns:a16="http://schemas.microsoft.com/office/drawing/2014/main" id="{9110C34A-A8DC-4117-AC82-93D7A7038D23}"/>
                  </a:ext>
                </a:extLst>
              </p:cNvPr>
              <p:cNvSpPr txBox="1">
                <a:spLocks noRot="1" noChangeAspect="1" noMove="1" noResize="1" noEditPoints="1" noAdjustHandles="1" noChangeArrowheads="1" noChangeShapeType="1" noTextEdit="1"/>
              </p:cNvSpPr>
              <p:nvPr/>
            </p:nvSpPr>
            <p:spPr>
              <a:xfrm>
                <a:off x="9982200" y="677574"/>
                <a:ext cx="1792286" cy="369332"/>
              </a:xfrm>
              <a:prstGeom prst="rect">
                <a:avLst/>
              </a:prstGeom>
              <a:blipFill>
                <a:blip r:embed="rId4"/>
                <a:stretch>
                  <a:fillRect b="-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8DA4EB1-1219-CE32-342E-9D9A86E74FED}"/>
              </a:ext>
            </a:extLst>
          </p:cNvPr>
          <p:cNvSpPr txBox="1"/>
          <p:nvPr/>
        </p:nvSpPr>
        <p:spPr>
          <a:xfrm>
            <a:off x="3146212" y="2148076"/>
            <a:ext cx="1880771" cy="369332"/>
          </a:xfrm>
          <a:prstGeom prst="rect">
            <a:avLst/>
          </a:prstGeom>
          <a:noFill/>
        </p:spPr>
        <p:txBody>
          <a:bodyPr wrap="none" rtlCol="0">
            <a:spAutoFit/>
          </a:bodyPr>
          <a:lstStyle/>
          <a:p>
            <a:r>
              <a:rPr lang="en-US" dirty="0">
                <a:solidFill>
                  <a:srgbClr val="74B842"/>
                </a:solidFill>
              </a:rPr>
              <a:t>NuGen: only astro</a:t>
            </a:r>
          </a:p>
        </p:txBody>
      </p:sp>
      <p:sp>
        <p:nvSpPr>
          <p:cNvPr id="16" name="TextBox 15">
            <a:extLst>
              <a:ext uri="{FF2B5EF4-FFF2-40B4-BE49-F238E27FC236}">
                <a16:creationId xmlns:a16="http://schemas.microsoft.com/office/drawing/2014/main" id="{BA9F8FCF-A133-3905-319E-1A6DA04C6830}"/>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7" name="TextBox 16">
            <a:extLst>
              <a:ext uri="{FF2B5EF4-FFF2-40B4-BE49-F238E27FC236}">
                <a16:creationId xmlns:a16="http://schemas.microsoft.com/office/drawing/2014/main" id="{988E3C59-FC44-BD98-7A05-115AF3512877}"/>
              </a:ext>
            </a:extLst>
          </p:cNvPr>
          <p:cNvSpPr txBox="1"/>
          <p:nvPr/>
        </p:nvSpPr>
        <p:spPr>
          <a:xfrm>
            <a:off x="2494844" y="5904089"/>
            <a:ext cx="643669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Neutrinos contribute ~10% to total flux at high energies &gt; 5 </a:t>
            </a:r>
            <a:r>
              <a:rPr lang="en-US" dirty="0" err="1">
                <a:solidFill>
                  <a:srgbClr val="74B842"/>
                </a:solidFill>
              </a:rPr>
              <a:t>PeV</a:t>
            </a:r>
            <a:endParaRPr lang="en-US" dirty="0">
              <a:solidFill>
                <a:srgbClr val="74B842"/>
              </a:solidFill>
            </a:endParaRPr>
          </a:p>
        </p:txBody>
      </p:sp>
      <p:cxnSp>
        <p:nvCxnSpPr>
          <p:cNvPr id="19" name="Straight Connector 18">
            <a:extLst>
              <a:ext uri="{FF2B5EF4-FFF2-40B4-BE49-F238E27FC236}">
                <a16:creationId xmlns:a16="http://schemas.microsoft.com/office/drawing/2014/main" id="{E68F7C29-8D00-5029-B339-4E444BEAA225}"/>
              </a:ext>
            </a:extLst>
          </p:cNvPr>
          <p:cNvCxnSpPr/>
          <p:nvPr/>
        </p:nvCxnSpPr>
        <p:spPr>
          <a:xfrm flipV="1">
            <a:off x="4154311"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947353-144E-EBF0-46F1-00DDECA87DE1}"/>
              </a:ext>
            </a:extLst>
          </p:cNvPr>
          <p:cNvCxnSpPr/>
          <p:nvPr/>
        </p:nvCxnSpPr>
        <p:spPr>
          <a:xfrm flipV="1">
            <a:off x="10233377"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3" name="Picture 2" descr="Logo Cosmic Interacting Matters">
            <a:extLst>
              <a:ext uri="{FF2B5EF4-FFF2-40B4-BE49-F238E27FC236}">
                <a16:creationId xmlns:a16="http://schemas.microsoft.com/office/drawing/2014/main" id="{6EF7E866-EB6F-196A-120D-7894239C9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698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20AE8-1694-7059-92EF-8E07B273AC39}"/>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D6ED3E6-F46F-3C49-CFC2-864CE06751D3}"/>
              </a:ext>
            </a:extLst>
          </p:cNvPr>
          <p:cNvPicPr>
            <a:picLocks noChangeAspect="1"/>
          </p:cNvPicPr>
          <p:nvPr/>
        </p:nvPicPr>
        <p:blipFill>
          <a:blip r:embed="rId2"/>
          <a:stretch>
            <a:fillRect/>
          </a:stretch>
        </p:blipFill>
        <p:spPr>
          <a:xfrm>
            <a:off x="0" y="1125092"/>
            <a:ext cx="5963424" cy="4356839"/>
          </a:xfrm>
          <a:prstGeom prst="rect">
            <a:avLst/>
          </a:prstGeom>
        </p:spPr>
      </p:pic>
      <p:pic>
        <p:nvPicPr>
          <p:cNvPr id="13" name="Picture 12">
            <a:extLst>
              <a:ext uri="{FF2B5EF4-FFF2-40B4-BE49-F238E27FC236}">
                <a16:creationId xmlns:a16="http://schemas.microsoft.com/office/drawing/2014/main" id="{96CF5347-1D2E-C04F-9104-93EE9AD099F2}"/>
              </a:ext>
            </a:extLst>
          </p:cNvPr>
          <p:cNvPicPr>
            <a:picLocks noChangeAspect="1"/>
          </p:cNvPicPr>
          <p:nvPr/>
        </p:nvPicPr>
        <p:blipFill>
          <a:blip r:embed="rId3"/>
          <a:stretch>
            <a:fillRect/>
          </a:stretch>
        </p:blipFill>
        <p:spPr>
          <a:xfrm>
            <a:off x="6096000" y="1125091"/>
            <a:ext cx="5963425" cy="4356840"/>
          </a:xfrm>
          <a:prstGeom prst="rect">
            <a:avLst/>
          </a:prstGeom>
        </p:spPr>
      </p:pic>
      <p:sp>
        <p:nvSpPr>
          <p:cNvPr id="2" name="Title 1">
            <a:extLst>
              <a:ext uri="{FF2B5EF4-FFF2-40B4-BE49-F238E27FC236}">
                <a16:creationId xmlns:a16="http://schemas.microsoft.com/office/drawing/2014/main" id="{77630C66-45BC-7126-34FF-663EC43F9255}"/>
              </a:ext>
            </a:extLst>
          </p:cNvPr>
          <p:cNvSpPr>
            <a:spLocks noGrp="1"/>
          </p:cNvSpPr>
          <p:nvPr>
            <p:ph type="title"/>
          </p:nvPr>
        </p:nvSpPr>
        <p:spPr/>
        <p:txBody>
          <a:bodyPr/>
          <a:lstStyle/>
          <a:p>
            <a:r>
              <a:rPr lang="en-US" dirty="0"/>
              <a:t>Impact of Astrophysical Neutrinos – Muon Energy at Surface</a:t>
            </a:r>
          </a:p>
        </p:txBody>
      </p:sp>
      <p:sp>
        <p:nvSpPr>
          <p:cNvPr id="4" name="Date Placeholder 3">
            <a:extLst>
              <a:ext uri="{FF2B5EF4-FFF2-40B4-BE49-F238E27FC236}">
                <a16:creationId xmlns:a16="http://schemas.microsoft.com/office/drawing/2014/main" id="{07F5675A-C871-AF6F-5A90-1C3FFD27326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D5AC5B-CAA9-81DD-DB1F-59923F991FF4}"/>
              </a:ext>
            </a:extLst>
          </p:cNvPr>
          <p:cNvSpPr>
            <a:spLocks noGrp="1"/>
          </p:cNvSpPr>
          <p:nvPr>
            <p:ph type="sldNum" sz="quarter" idx="12"/>
          </p:nvPr>
        </p:nvSpPr>
        <p:spPr/>
        <p:txBody>
          <a:bodyPr/>
          <a:lstStyle/>
          <a:p>
            <a:fld id="{CD8304E6-5469-594D-85BC-E468E92D2243}" type="slidenum">
              <a:rPr lang="en-US" smtClean="0"/>
              <a:t>21</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1DA50F-66A5-2BCE-809C-ED769717623B}"/>
                  </a:ext>
                </a:extLst>
              </p:cNvPr>
              <p:cNvSpPr txBox="1"/>
              <p:nvPr/>
            </p:nvSpPr>
            <p:spPr>
              <a:xfrm>
                <a:off x="9982200" y="677574"/>
                <a:ext cx="179228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=1.5, </m:t>
                      </m:r>
                      <m:r>
                        <a:rPr lang="de-DE" b="0" i="1" smtClean="0">
                          <a:latin typeface="Cambria Math" panose="02040503050406030204" pitchFamily="18" charset="0"/>
                        </a:rPr>
                        <m:t>𝛾</m:t>
                      </m:r>
                      <m:r>
                        <a:rPr lang="de-DE" b="0" i="1" smtClean="0">
                          <a:latin typeface="Cambria Math" panose="02040503050406030204" pitchFamily="18" charset="0"/>
                        </a:rPr>
                        <m:t>=2.6</m:t>
                      </m:r>
                    </m:oMath>
                  </m:oMathPara>
                </a14:m>
                <a:endParaRPr lang="en-US" dirty="0"/>
              </a:p>
            </p:txBody>
          </p:sp>
        </mc:Choice>
        <mc:Fallback xmlns="">
          <p:sp>
            <p:nvSpPr>
              <p:cNvPr id="11" name="TextBox 10">
                <a:extLst>
                  <a:ext uri="{FF2B5EF4-FFF2-40B4-BE49-F238E27FC236}">
                    <a16:creationId xmlns:a16="http://schemas.microsoft.com/office/drawing/2014/main" id="{171DA50F-66A5-2BCE-809C-ED769717623B}"/>
                  </a:ext>
                </a:extLst>
              </p:cNvPr>
              <p:cNvSpPr txBox="1">
                <a:spLocks noRot="1" noChangeAspect="1" noMove="1" noResize="1" noEditPoints="1" noAdjustHandles="1" noChangeArrowheads="1" noChangeShapeType="1" noTextEdit="1"/>
              </p:cNvSpPr>
              <p:nvPr/>
            </p:nvSpPr>
            <p:spPr>
              <a:xfrm>
                <a:off x="9982200" y="677574"/>
                <a:ext cx="1792286" cy="369332"/>
              </a:xfrm>
              <a:prstGeom prst="rect">
                <a:avLst/>
              </a:prstGeom>
              <a:blipFill>
                <a:blip r:embed="rId4"/>
                <a:stretch>
                  <a:fillRect b="-666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2248013-C5CC-01BD-9780-0FD848542343}"/>
              </a:ext>
            </a:extLst>
          </p:cNvPr>
          <p:cNvSpPr txBox="1"/>
          <p:nvPr/>
        </p:nvSpPr>
        <p:spPr>
          <a:xfrm>
            <a:off x="3013636" y="2148077"/>
            <a:ext cx="1880771" cy="369332"/>
          </a:xfrm>
          <a:prstGeom prst="rect">
            <a:avLst/>
          </a:prstGeom>
          <a:noFill/>
        </p:spPr>
        <p:txBody>
          <a:bodyPr wrap="none" rtlCol="0">
            <a:spAutoFit/>
          </a:bodyPr>
          <a:lstStyle/>
          <a:p>
            <a:r>
              <a:rPr lang="en-US" dirty="0">
                <a:solidFill>
                  <a:srgbClr val="74B842"/>
                </a:solidFill>
              </a:rPr>
              <a:t>NuGen: only astro</a:t>
            </a:r>
          </a:p>
        </p:txBody>
      </p:sp>
      <p:sp>
        <p:nvSpPr>
          <p:cNvPr id="15" name="TextBox 14">
            <a:extLst>
              <a:ext uri="{FF2B5EF4-FFF2-40B4-BE49-F238E27FC236}">
                <a16:creationId xmlns:a16="http://schemas.microsoft.com/office/drawing/2014/main" id="{38D36AC9-D57D-927D-26F4-FC65BCE6689C}"/>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6" name="TextBox 15">
            <a:extLst>
              <a:ext uri="{FF2B5EF4-FFF2-40B4-BE49-F238E27FC236}">
                <a16:creationId xmlns:a16="http://schemas.microsoft.com/office/drawing/2014/main" id="{E05EEBB1-9857-FD55-ED85-5681A7091490}"/>
              </a:ext>
            </a:extLst>
          </p:cNvPr>
          <p:cNvSpPr txBox="1"/>
          <p:nvPr/>
        </p:nvSpPr>
        <p:spPr>
          <a:xfrm>
            <a:off x="2494844" y="5904089"/>
            <a:ext cx="643669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Neutrinos contribute ~50% to total flux at high energies &gt; 5 </a:t>
            </a:r>
            <a:r>
              <a:rPr lang="en-US" dirty="0" err="1">
                <a:solidFill>
                  <a:srgbClr val="74B842"/>
                </a:solidFill>
              </a:rPr>
              <a:t>PeV</a:t>
            </a:r>
            <a:endParaRPr lang="en-US" dirty="0">
              <a:solidFill>
                <a:srgbClr val="74B842"/>
              </a:solidFill>
            </a:endParaRPr>
          </a:p>
        </p:txBody>
      </p:sp>
      <p:cxnSp>
        <p:nvCxnSpPr>
          <p:cNvPr id="17" name="Straight Connector 16">
            <a:extLst>
              <a:ext uri="{FF2B5EF4-FFF2-40B4-BE49-F238E27FC236}">
                <a16:creationId xmlns:a16="http://schemas.microsoft.com/office/drawing/2014/main" id="{1081D91B-69F9-6F9C-0873-2D36FC09947A}"/>
              </a:ext>
            </a:extLst>
          </p:cNvPr>
          <p:cNvCxnSpPr/>
          <p:nvPr/>
        </p:nvCxnSpPr>
        <p:spPr>
          <a:xfrm flipV="1">
            <a:off x="3691464"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94E3EB-C5BA-F53F-57F6-65EF306BA30D}"/>
              </a:ext>
            </a:extLst>
          </p:cNvPr>
          <p:cNvCxnSpPr/>
          <p:nvPr/>
        </p:nvCxnSpPr>
        <p:spPr>
          <a:xfrm flipV="1">
            <a:off x="9781820"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3" name="Picture 2" descr="Logo Cosmic Interacting Matters">
            <a:extLst>
              <a:ext uri="{FF2B5EF4-FFF2-40B4-BE49-F238E27FC236}">
                <a16:creationId xmlns:a16="http://schemas.microsoft.com/office/drawing/2014/main" id="{6B02CB18-7FC6-4ABA-031C-80DC4788C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456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CEFB-902D-E71B-83BB-59F82DB72F4F}"/>
              </a:ext>
            </a:extLst>
          </p:cNvPr>
          <p:cNvSpPr>
            <a:spLocks noGrp="1"/>
          </p:cNvSpPr>
          <p:nvPr>
            <p:ph type="title"/>
          </p:nvPr>
        </p:nvSpPr>
        <p:spPr/>
        <p:txBody>
          <a:bodyPr/>
          <a:lstStyle/>
          <a:p>
            <a:r>
              <a:rPr lang="en-US" dirty="0"/>
              <a:t>Assume Latest Astrophysical Diffuse Results by </a:t>
            </a:r>
            <a:r>
              <a:rPr lang="en-US" dirty="0" err="1"/>
              <a:t>IceCube</a:t>
            </a:r>
            <a:endParaRPr lang="en-US" dirty="0"/>
          </a:p>
        </p:txBody>
      </p:sp>
      <p:pic>
        <p:nvPicPr>
          <p:cNvPr id="7" name="Content Placeholder 6" descr="A screenshot of a document&#10;&#10;AI-generated content may be incorrect.">
            <a:extLst>
              <a:ext uri="{FF2B5EF4-FFF2-40B4-BE49-F238E27FC236}">
                <a16:creationId xmlns:a16="http://schemas.microsoft.com/office/drawing/2014/main" id="{C1F8CF19-4817-C90E-2A51-24C3B3EF2067}"/>
              </a:ext>
            </a:extLst>
          </p:cNvPr>
          <p:cNvPicPr>
            <a:picLocks noGrp="1" noChangeAspect="1"/>
          </p:cNvPicPr>
          <p:nvPr>
            <p:ph idx="1"/>
          </p:nvPr>
        </p:nvPicPr>
        <p:blipFill>
          <a:blip r:embed="rId2"/>
          <a:stretch>
            <a:fillRect/>
          </a:stretch>
        </p:blipFill>
        <p:spPr>
          <a:xfrm>
            <a:off x="222183" y="1366345"/>
            <a:ext cx="6070302" cy="4421100"/>
          </a:xfrm>
        </p:spPr>
      </p:pic>
      <p:sp>
        <p:nvSpPr>
          <p:cNvPr id="4" name="Date Placeholder 3">
            <a:extLst>
              <a:ext uri="{FF2B5EF4-FFF2-40B4-BE49-F238E27FC236}">
                <a16:creationId xmlns:a16="http://schemas.microsoft.com/office/drawing/2014/main" id="{F1DF1D61-C669-F843-6EA3-79A2450BB7B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4B13D43-8698-5F1A-9F55-DD3E042DC050}"/>
              </a:ext>
            </a:extLst>
          </p:cNvPr>
          <p:cNvSpPr>
            <a:spLocks noGrp="1"/>
          </p:cNvSpPr>
          <p:nvPr>
            <p:ph type="sldNum" sz="quarter" idx="12"/>
          </p:nvPr>
        </p:nvSpPr>
        <p:spPr/>
        <p:txBody>
          <a:bodyPr/>
          <a:lstStyle/>
          <a:p>
            <a:fld id="{CD8304E6-5469-594D-85BC-E468E92D2243}" type="slidenum">
              <a:rPr lang="en-US" smtClean="0"/>
              <a:t>22</a:t>
            </a:fld>
            <a:endParaRPr lang="en-US" dirty="0"/>
          </a:p>
        </p:txBody>
      </p:sp>
      <p:sp>
        <p:nvSpPr>
          <p:cNvPr id="8" name="TextBox 7">
            <a:extLst>
              <a:ext uri="{FF2B5EF4-FFF2-40B4-BE49-F238E27FC236}">
                <a16:creationId xmlns:a16="http://schemas.microsoft.com/office/drawing/2014/main" id="{976EB4C5-DABA-1A91-6CDC-374BE8F92F4E}"/>
              </a:ext>
            </a:extLst>
          </p:cNvPr>
          <p:cNvSpPr txBox="1"/>
          <p:nvPr/>
        </p:nvSpPr>
        <p:spPr>
          <a:xfrm>
            <a:off x="301217" y="5745922"/>
            <a:ext cx="1334020" cy="276999"/>
          </a:xfrm>
          <a:prstGeom prst="rect">
            <a:avLst/>
          </a:prstGeom>
          <a:noFill/>
        </p:spPr>
        <p:txBody>
          <a:bodyPr wrap="none" rtlCol="0">
            <a:spAutoFit/>
          </a:bodyPr>
          <a:lstStyle/>
          <a:p>
            <a:r>
              <a:rPr lang="en-US" sz="1200" dirty="0" err="1">
                <a:solidFill>
                  <a:srgbClr val="A5A5A5"/>
                </a:solidFill>
              </a:rPr>
              <a:t>ArXiv</a:t>
            </a:r>
            <a:r>
              <a:rPr lang="en-US" sz="1200" dirty="0">
                <a:solidFill>
                  <a:srgbClr val="A5A5A5"/>
                </a:solidFill>
              </a:rPr>
              <a:t>: 2308.00191</a:t>
            </a:r>
          </a:p>
        </p:txBody>
      </p:sp>
      <p:pic>
        <p:nvPicPr>
          <p:cNvPr id="10" name="Picture 9" descr="A table with numbers and symbols&#10;&#10;AI-generated content may be incorrect.">
            <a:extLst>
              <a:ext uri="{FF2B5EF4-FFF2-40B4-BE49-F238E27FC236}">
                <a16:creationId xmlns:a16="http://schemas.microsoft.com/office/drawing/2014/main" id="{0F14EB94-E9F7-F7E8-8577-4DFA9998C2AA}"/>
              </a:ext>
            </a:extLst>
          </p:cNvPr>
          <p:cNvPicPr>
            <a:picLocks noChangeAspect="1"/>
          </p:cNvPicPr>
          <p:nvPr/>
        </p:nvPicPr>
        <p:blipFill>
          <a:blip r:embed="rId3"/>
          <a:stretch>
            <a:fillRect/>
          </a:stretch>
        </p:blipFill>
        <p:spPr>
          <a:xfrm>
            <a:off x="5861738" y="2764095"/>
            <a:ext cx="6246181" cy="2538376"/>
          </a:xfrm>
          <a:prstGeom prst="rect">
            <a:avLst/>
          </a:prstGeom>
        </p:spPr>
      </p:pic>
      <p:sp>
        <p:nvSpPr>
          <p:cNvPr id="11" name="Rounded Rectangle 10">
            <a:extLst>
              <a:ext uri="{FF2B5EF4-FFF2-40B4-BE49-F238E27FC236}">
                <a16:creationId xmlns:a16="http://schemas.microsoft.com/office/drawing/2014/main" id="{DFF88A17-694B-308A-A305-629522619716}"/>
              </a:ext>
            </a:extLst>
          </p:cNvPr>
          <p:cNvSpPr/>
          <p:nvPr/>
        </p:nvSpPr>
        <p:spPr>
          <a:xfrm>
            <a:off x="5861738" y="3216166"/>
            <a:ext cx="5394841" cy="462455"/>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2A83D6A-A5C5-85B5-3762-0730059DC946}"/>
              </a:ext>
            </a:extLst>
          </p:cNvPr>
          <p:cNvSpPr/>
          <p:nvPr/>
        </p:nvSpPr>
        <p:spPr>
          <a:xfrm>
            <a:off x="5861737" y="4356538"/>
            <a:ext cx="5394841" cy="956443"/>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0B3768B-E223-8EBE-F3B4-6E69CD499FC4}"/>
              </a:ext>
            </a:extLst>
          </p:cNvPr>
          <p:cNvSpPr txBox="1"/>
          <p:nvPr/>
        </p:nvSpPr>
        <p:spPr>
          <a:xfrm>
            <a:off x="7126013" y="5838255"/>
            <a:ext cx="2021066"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Test SPL and BPL</a:t>
            </a:r>
          </a:p>
        </p:txBody>
      </p:sp>
      <p:pic>
        <p:nvPicPr>
          <p:cNvPr id="14" name="Picture 2" descr="Logo Cosmic Interacting Matters">
            <a:extLst>
              <a:ext uri="{FF2B5EF4-FFF2-40B4-BE49-F238E27FC236}">
                <a16:creationId xmlns:a16="http://schemas.microsoft.com/office/drawing/2014/main" id="{C9B602D3-8FAC-40CB-B853-EE5FC0B0F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361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C1781-3743-46F2-3FC0-8F8D1444CF4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E554EEC-CD2B-BBDA-D6B0-5D1616E12735}"/>
              </a:ext>
            </a:extLst>
          </p:cNvPr>
          <p:cNvPicPr>
            <a:picLocks noChangeAspect="1"/>
          </p:cNvPicPr>
          <p:nvPr/>
        </p:nvPicPr>
        <p:blipFill>
          <a:blip r:embed="rId2"/>
          <a:stretch>
            <a:fillRect/>
          </a:stretch>
        </p:blipFill>
        <p:spPr>
          <a:xfrm>
            <a:off x="6087638" y="1125090"/>
            <a:ext cx="6085959" cy="4356838"/>
          </a:xfrm>
          <a:prstGeom prst="rect">
            <a:avLst/>
          </a:prstGeom>
        </p:spPr>
      </p:pic>
      <p:pic>
        <p:nvPicPr>
          <p:cNvPr id="3" name="Picture 2">
            <a:extLst>
              <a:ext uri="{FF2B5EF4-FFF2-40B4-BE49-F238E27FC236}">
                <a16:creationId xmlns:a16="http://schemas.microsoft.com/office/drawing/2014/main" id="{98840356-D750-FC7E-9311-C66E665B95E5}"/>
              </a:ext>
            </a:extLst>
          </p:cNvPr>
          <p:cNvPicPr>
            <a:picLocks noChangeAspect="1"/>
          </p:cNvPicPr>
          <p:nvPr/>
        </p:nvPicPr>
        <p:blipFill>
          <a:blip r:embed="rId3"/>
          <a:stretch>
            <a:fillRect/>
          </a:stretch>
        </p:blipFill>
        <p:spPr>
          <a:xfrm>
            <a:off x="10043" y="1125090"/>
            <a:ext cx="6085958" cy="4356838"/>
          </a:xfrm>
          <a:prstGeom prst="rect">
            <a:avLst/>
          </a:prstGeom>
        </p:spPr>
      </p:pic>
      <p:sp>
        <p:nvSpPr>
          <p:cNvPr id="2" name="Title 1">
            <a:extLst>
              <a:ext uri="{FF2B5EF4-FFF2-40B4-BE49-F238E27FC236}">
                <a16:creationId xmlns:a16="http://schemas.microsoft.com/office/drawing/2014/main" id="{0ADB80F1-2E91-2F3F-E688-72830BEF097B}"/>
              </a:ext>
            </a:extLst>
          </p:cNvPr>
          <p:cNvSpPr>
            <a:spLocks noGrp="1"/>
          </p:cNvSpPr>
          <p:nvPr>
            <p:ph type="title"/>
          </p:nvPr>
        </p:nvSpPr>
        <p:spPr/>
        <p:txBody>
          <a:bodyPr/>
          <a:lstStyle/>
          <a:p>
            <a:r>
              <a:rPr lang="en-US" dirty="0"/>
              <a:t>Impact of Astrophysical Neutrinos – Muon Energy at Entry</a:t>
            </a:r>
          </a:p>
        </p:txBody>
      </p:sp>
      <p:sp>
        <p:nvSpPr>
          <p:cNvPr id="4" name="Date Placeholder 3">
            <a:extLst>
              <a:ext uri="{FF2B5EF4-FFF2-40B4-BE49-F238E27FC236}">
                <a16:creationId xmlns:a16="http://schemas.microsoft.com/office/drawing/2014/main" id="{EC708007-735F-4910-742B-B2C065845A8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3F5267C-65D1-7E9E-E4CE-11801E385D0B}"/>
              </a:ext>
            </a:extLst>
          </p:cNvPr>
          <p:cNvSpPr>
            <a:spLocks noGrp="1"/>
          </p:cNvSpPr>
          <p:nvPr>
            <p:ph type="sldNum" sz="quarter" idx="12"/>
          </p:nvPr>
        </p:nvSpPr>
        <p:spPr/>
        <p:txBody>
          <a:bodyPr/>
          <a:lstStyle/>
          <a:p>
            <a:fld id="{CD8304E6-5469-594D-85BC-E468E92D2243}" type="slidenum">
              <a:rPr lang="en-US" smtClean="0"/>
              <a:t>23</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FDB9C8-2B17-FC5E-C9EA-7F042A3945AC}"/>
                  </a:ext>
                </a:extLst>
              </p:cNvPr>
              <p:cNvSpPr txBox="1"/>
              <p:nvPr/>
            </p:nvSpPr>
            <p:spPr>
              <a:xfrm>
                <a:off x="9982200" y="677574"/>
                <a:ext cx="192052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=1.8, </m:t>
                      </m:r>
                      <m:r>
                        <a:rPr lang="de-DE" b="0" i="1" smtClean="0">
                          <a:latin typeface="Cambria Math" panose="02040503050406030204" pitchFamily="18" charset="0"/>
                        </a:rPr>
                        <m:t>𝛾</m:t>
                      </m:r>
                      <m:r>
                        <a:rPr lang="de-DE" b="0" i="1" smtClean="0">
                          <a:latin typeface="Cambria Math" panose="02040503050406030204" pitchFamily="18" charset="0"/>
                        </a:rPr>
                        <m:t>=2.52</m:t>
                      </m:r>
                    </m:oMath>
                  </m:oMathPara>
                </a14:m>
                <a:endParaRPr lang="en-US" dirty="0"/>
              </a:p>
            </p:txBody>
          </p:sp>
        </mc:Choice>
        <mc:Fallback xmlns="">
          <p:sp>
            <p:nvSpPr>
              <p:cNvPr id="11" name="TextBox 10">
                <a:extLst>
                  <a:ext uri="{FF2B5EF4-FFF2-40B4-BE49-F238E27FC236}">
                    <a16:creationId xmlns:a16="http://schemas.microsoft.com/office/drawing/2014/main" id="{FBFDB9C8-2B17-FC5E-C9EA-7F042A3945AC}"/>
                  </a:ext>
                </a:extLst>
              </p:cNvPr>
              <p:cNvSpPr txBox="1">
                <a:spLocks noRot="1" noChangeAspect="1" noMove="1" noResize="1" noEditPoints="1" noAdjustHandles="1" noChangeArrowheads="1" noChangeShapeType="1" noTextEdit="1"/>
              </p:cNvSpPr>
              <p:nvPr/>
            </p:nvSpPr>
            <p:spPr>
              <a:xfrm>
                <a:off x="9982200" y="677574"/>
                <a:ext cx="1920526" cy="369332"/>
              </a:xfrm>
              <a:prstGeom prst="rect">
                <a:avLst/>
              </a:prstGeom>
              <a:blipFill>
                <a:blip r:embed="rId4"/>
                <a:stretch>
                  <a:fillRect b="-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9B1D102-D993-7934-B8BD-B77C2BBA2C7D}"/>
              </a:ext>
            </a:extLst>
          </p:cNvPr>
          <p:cNvSpPr txBox="1"/>
          <p:nvPr/>
        </p:nvSpPr>
        <p:spPr>
          <a:xfrm>
            <a:off x="3146212" y="2148076"/>
            <a:ext cx="1880771" cy="369332"/>
          </a:xfrm>
          <a:prstGeom prst="rect">
            <a:avLst/>
          </a:prstGeom>
          <a:noFill/>
        </p:spPr>
        <p:txBody>
          <a:bodyPr wrap="none" rtlCol="0">
            <a:spAutoFit/>
          </a:bodyPr>
          <a:lstStyle/>
          <a:p>
            <a:r>
              <a:rPr lang="en-US" dirty="0">
                <a:solidFill>
                  <a:srgbClr val="74B842"/>
                </a:solidFill>
              </a:rPr>
              <a:t>NuGen: only astro</a:t>
            </a:r>
          </a:p>
        </p:txBody>
      </p:sp>
      <p:sp>
        <p:nvSpPr>
          <p:cNvPr id="16" name="TextBox 15">
            <a:extLst>
              <a:ext uri="{FF2B5EF4-FFF2-40B4-BE49-F238E27FC236}">
                <a16:creationId xmlns:a16="http://schemas.microsoft.com/office/drawing/2014/main" id="{B1499C1C-3BDE-893A-5582-D2143FDF9F62}"/>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7" name="TextBox 16">
            <a:extLst>
              <a:ext uri="{FF2B5EF4-FFF2-40B4-BE49-F238E27FC236}">
                <a16:creationId xmlns:a16="http://schemas.microsoft.com/office/drawing/2014/main" id="{9760557C-E346-346F-74D6-042D1AA1AA07}"/>
              </a:ext>
            </a:extLst>
          </p:cNvPr>
          <p:cNvSpPr txBox="1"/>
          <p:nvPr/>
        </p:nvSpPr>
        <p:spPr>
          <a:xfrm>
            <a:off x="2494844" y="5904089"/>
            <a:ext cx="643669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Neutrinos contribute ~10% to total flux at high energies &gt; 5 </a:t>
            </a:r>
            <a:r>
              <a:rPr lang="en-US" dirty="0" err="1">
                <a:solidFill>
                  <a:srgbClr val="74B842"/>
                </a:solidFill>
              </a:rPr>
              <a:t>PeV</a:t>
            </a:r>
            <a:endParaRPr lang="en-US" dirty="0">
              <a:solidFill>
                <a:srgbClr val="74B842"/>
              </a:solidFill>
            </a:endParaRPr>
          </a:p>
        </p:txBody>
      </p:sp>
      <p:cxnSp>
        <p:nvCxnSpPr>
          <p:cNvPr id="19" name="Straight Connector 18">
            <a:extLst>
              <a:ext uri="{FF2B5EF4-FFF2-40B4-BE49-F238E27FC236}">
                <a16:creationId xmlns:a16="http://schemas.microsoft.com/office/drawing/2014/main" id="{6AA74478-D1B5-ADC1-0524-413935F5B43A}"/>
              </a:ext>
            </a:extLst>
          </p:cNvPr>
          <p:cNvCxnSpPr/>
          <p:nvPr/>
        </p:nvCxnSpPr>
        <p:spPr>
          <a:xfrm flipV="1">
            <a:off x="4154311"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F49CAE-3CA6-A8B8-5EB2-5949B275578B}"/>
              </a:ext>
            </a:extLst>
          </p:cNvPr>
          <p:cNvCxnSpPr/>
          <p:nvPr/>
        </p:nvCxnSpPr>
        <p:spPr>
          <a:xfrm flipV="1">
            <a:off x="10233377"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1AF3C2E-6E64-4C1E-72AD-BEE06150B87E}"/>
              </a:ext>
            </a:extLst>
          </p:cNvPr>
          <p:cNvSpPr txBox="1"/>
          <p:nvPr/>
        </p:nvSpPr>
        <p:spPr>
          <a:xfrm>
            <a:off x="11087532" y="1026509"/>
            <a:ext cx="930063" cy="276999"/>
          </a:xfrm>
          <a:prstGeom prst="rect">
            <a:avLst/>
          </a:prstGeom>
          <a:noFill/>
        </p:spPr>
        <p:txBody>
          <a:bodyPr wrap="none" rtlCol="0">
            <a:spAutoFit/>
          </a:bodyPr>
          <a:lstStyle/>
          <a:p>
            <a:r>
              <a:rPr lang="en-US" sz="1200" dirty="0">
                <a:solidFill>
                  <a:srgbClr val="A5A5A5"/>
                </a:solidFill>
              </a:rPr>
              <a:t>2308.00191</a:t>
            </a:r>
          </a:p>
        </p:txBody>
      </p:sp>
      <p:pic>
        <p:nvPicPr>
          <p:cNvPr id="8" name="Picture 2" descr="Logo Cosmic Interacting Matters">
            <a:extLst>
              <a:ext uri="{FF2B5EF4-FFF2-40B4-BE49-F238E27FC236}">
                <a16:creationId xmlns:a16="http://schemas.microsoft.com/office/drawing/2014/main" id="{3A2EBD2E-EE68-4484-57ED-8AF46737F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22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1A67D-5842-1FAC-5368-6B6439B37FF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4BFB917-72E1-5FD0-D07D-70534A6925AB}"/>
              </a:ext>
            </a:extLst>
          </p:cNvPr>
          <p:cNvPicPr>
            <a:picLocks noChangeAspect="1"/>
          </p:cNvPicPr>
          <p:nvPr/>
        </p:nvPicPr>
        <p:blipFill>
          <a:blip r:embed="rId2"/>
          <a:stretch>
            <a:fillRect/>
          </a:stretch>
        </p:blipFill>
        <p:spPr>
          <a:xfrm>
            <a:off x="6090328" y="1125094"/>
            <a:ext cx="5963421" cy="4356837"/>
          </a:xfrm>
          <a:prstGeom prst="rect">
            <a:avLst/>
          </a:prstGeom>
        </p:spPr>
      </p:pic>
      <p:pic>
        <p:nvPicPr>
          <p:cNvPr id="3" name="Picture 2">
            <a:extLst>
              <a:ext uri="{FF2B5EF4-FFF2-40B4-BE49-F238E27FC236}">
                <a16:creationId xmlns:a16="http://schemas.microsoft.com/office/drawing/2014/main" id="{1605E3C6-5E2A-A817-9A41-DE9392C950F2}"/>
              </a:ext>
            </a:extLst>
          </p:cNvPr>
          <p:cNvPicPr>
            <a:picLocks noChangeAspect="1"/>
          </p:cNvPicPr>
          <p:nvPr/>
        </p:nvPicPr>
        <p:blipFill>
          <a:blip r:embed="rId3"/>
          <a:stretch>
            <a:fillRect/>
          </a:stretch>
        </p:blipFill>
        <p:spPr>
          <a:xfrm>
            <a:off x="31925" y="1125094"/>
            <a:ext cx="5963422" cy="4356837"/>
          </a:xfrm>
          <a:prstGeom prst="rect">
            <a:avLst/>
          </a:prstGeom>
        </p:spPr>
      </p:pic>
      <p:sp>
        <p:nvSpPr>
          <p:cNvPr id="2" name="Title 1">
            <a:extLst>
              <a:ext uri="{FF2B5EF4-FFF2-40B4-BE49-F238E27FC236}">
                <a16:creationId xmlns:a16="http://schemas.microsoft.com/office/drawing/2014/main" id="{9427ACA6-CA50-DEFC-CF7E-515D676D505E}"/>
              </a:ext>
            </a:extLst>
          </p:cNvPr>
          <p:cNvSpPr>
            <a:spLocks noGrp="1"/>
          </p:cNvSpPr>
          <p:nvPr>
            <p:ph type="title"/>
          </p:nvPr>
        </p:nvSpPr>
        <p:spPr/>
        <p:txBody>
          <a:bodyPr/>
          <a:lstStyle/>
          <a:p>
            <a:r>
              <a:rPr lang="en-US" dirty="0"/>
              <a:t>Impact of Astrophysical Neutrinos – Muon Energy at Surface</a:t>
            </a:r>
          </a:p>
        </p:txBody>
      </p:sp>
      <p:sp>
        <p:nvSpPr>
          <p:cNvPr id="4" name="Date Placeholder 3">
            <a:extLst>
              <a:ext uri="{FF2B5EF4-FFF2-40B4-BE49-F238E27FC236}">
                <a16:creationId xmlns:a16="http://schemas.microsoft.com/office/drawing/2014/main" id="{4A5AC6FA-E64A-625D-3411-37CBBE489A8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DD54BDF-A2A8-9283-10D6-B1004EF5EBC8}"/>
              </a:ext>
            </a:extLst>
          </p:cNvPr>
          <p:cNvSpPr>
            <a:spLocks noGrp="1"/>
          </p:cNvSpPr>
          <p:nvPr>
            <p:ph type="sldNum" sz="quarter" idx="12"/>
          </p:nvPr>
        </p:nvSpPr>
        <p:spPr/>
        <p:txBody>
          <a:bodyPr/>
          <a:lstStyle/>
          <a:p>
            <a:fld id="{CD8304E6-5469-594D-85BC-E468E92D2243}" type="slidenum">
              <a:rPr lang="en-US" smtClean="0"/>
              <a:t>24</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68C1841-7D49-84A8-536A-EDF096E1B1B3}"/>
                  </a:ext>
                </a:extLst>
              </p:cNvPr>
              <p:cNvSpPr txBox="1"/>
              <p:nvPr/>
            </p:nvSpPr>
            <p:spPr>
              <a:xfrm>
                <a:off x="9982200" y="677574"/>
                <a:ext cx="192052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=1.8, </m:t>
                      </m:r>
                      <m:r>
                        <a:rPr lang="de-DE" b="0" i="1" smtClean="0">
                          <a:latin typeface="Cambria Math" panose="02040503050406030204" pitchFamily="18" charset="0"/>
                        </a:rPr>
                        <m:t>𝛾</m:t>
                      </m:r>
                      <m:r>
                        <a:rPr lang="de-DE" b="0" i="1" smtClean="0">
                          <a:latin typeface="Cambria Math" panose="02040503050406030204" pitchFamily="18" charset="0"/>
                        </a:rPr>
                        <m:t>=2.52</m:t>
                      </m:r>
                    </m:oMath>
                  </m:oMathPara>
                </a14:m>
                <a:endParaRPr lang="en-US" dirty="0"/>
              </a:p>
            </p:txBody>
          </p:sp>
        </mc:Choice>
        <mc:Fallback xmlns="">
          <p:sp>
            <p:nvSpPr>
              <p:cNvPr id="11" name="TextBox 10">
                <a:extLst>
                  <a:ext uri="{FF2B5EF4-FFF2-40B4-BE49-F238E27FC236}">
                    <a16:creationId xmlns:a16="http://schemas.microsoft.com/office/drawing/2014/main" id="{968C1841-7D49-84A8-536A-EDF096E1B1B3}"/>
                  </a:ext>
                </a:extLst>
              </p:cNvPr>
              <p:cNvSpPr txBox="1">
                <a:spLocks noRot="1" noChangeAspect="1" noMove="1" noResize="1" noEditPoints="1" noAdjustHandles="1" noChangeArrowheads="1" noChangeShapeType="1" noTextEdit="1"/>
              </p:cNvSpPr>
              <p:nvPr/>
            </p:nvSpPr>
            <p:spPr>
              <a:xfrm>
                <a:off x="9982200" y="677574"/>
                <a:ext cx="1920526" cy="369332"/>
              </a:xfrm>
              <a:prstGeom prst="rect">
                <a:avLst/>
              </a:prstGeom>
              <a:blipFill>
                <a:blip r:embed="rId4"/>
                <a:stretch>
                  <a:fillRect b="-666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3A54C14-83DE-A63D-125E-5C8E57B0CC0F}"/>
              </a:ext>
            </a:extLst>
          </p:cNvPr>
          <p:cNvSpPr txBox="1"/>
          <p:nvPr/>
        </p:nvSpPr>
        <p:spPr>
          <a:xfrm>
            <a:off x="3013636" y="2148077"/>
            <a:ext cx="1880771" cy="369332"/>
          </a:xfrm>
          <a:prstGeom prst="rect">
            <a:avLst/>
          </a:prstGeom>
          <a:noFill/>
        </p:spPr>
        <p:txBody>
          <a:bodyPr wrap="none" rtlCol="0">
            <a:spAutoFit/>
          </a:bodyPr>
          <a:lstStyle/>
          <a:p>
            <a:r>
              <a:rPr lang="en-US" dirty="0">
                <a:solidFill>
                  <a:srgbClr val="74B842"/>
                </a:solidFill>
              </a:rPr>
              <a:t>NuGen: only astro</a:t>
            </a:r>
          </a:p>
        </p:txBody>
      </p:sp>
      <p:sp>
        <p:nvSpPr>
          <p:cNvPr id="15" name="TextBox 14">
            <a:extLst>
              <a:ext uri="{FF2B5EF4-FFF2-40B4-BE49-F238E27FC236}">
                <a16:creationId xmlns:a16="http://schemas.microsoft.com/office/drawing/2014/main" id="{BB75FE09-5BA4-DD62-2B05-D28E111B1173}"/>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6" name="TextBox 15">
            <a:extLst>
              <a:ext uri="{FF2B5EF4-FFF2-40B4-BE49-F238E27FC236}">
                <a16:creationId xmlns:a16="http://schemas.microsoft.com/office/drawing/2014/main" id="{31A5FEF5-C64A-FD6E-A5CE-C678139CAADA}"/>
              </a:ext>
            </a:extLst>
          </p:cNvPr>
          <p:cNvSpPr txBox="1"/>
          <p:nvPr/>
        </p:nvSpPr>
        <p:spPr>
          <a:xfrm>
            <a:off x="2494844" y="5904089"/>
            <a:ext cx="643669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Neutrinos contribute ~50% to total flux at high energies &gt; 5 </a:t>
            </a:r>
            <a:r>
              <a:rPr lang="en-US" dirty="0" err="1">
                <a:solidFill>
                  <a:srgbClr val="74B842"/>
                </a:solidFill>
              </a:rPr>
              <a:t>PeV</a:t>
            </a:r>
            <a:endParaRPr lang="en-US" dirty="0">
              <a:solidFill>
                <a:srgbClr val="74B842"/>
              </a:solidFill>
            </a:endParaRPr>
          </a:p>
        </p:txBody>
      </p:sp>
      <p:cxnSp>
        <p:nvCxnSpPr>
          <p:cNvPr id="17" name="Straight Connector 16">
            <a:extLst>
              <a:ext uri="{FF2B5EF4-FFF2-40B4-BE49-F238E27FC236}">
                <a16:creationId xmlns:a16="http://schemas.microsoft.com/office/drawing/2014/main" id="{760FC998-9F49-994E-84DD-78089D8409D6}"/>
              </a:ext>
            </a:extLst>
          </p:cNvPr>
          <p:cNvCxnSpPr/>
          <p:nvPr/>
        </p:nvCxnSpPr>
        <p:spPr>
          <a:xfrm flipV="1">
            <a:off x="3691464"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1FD837-322B-EC54-26E2-0B99AF785F60}"/>
              </a:ext>
            </a:extLst>
          </p:cNvPr>
          <p:cNvCxnSpPr/>
          <p:nvPr/>
        </p:nvCxnSpPr>
        <p:spPr>
          <a:xfrm flipV="1">
            <a:off x="9781820"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3B3CBF-1CC1-A645-E296-0EF10751DD6B}"/>
              </a:ext>
            </a:extLst>
          </p:cNvPr>
          <p:cNvSpPr txBox="1"/>
          <p:nvPr/>
        </p:nvSpPr>
        <p:spPr>
          <a:xfrm>
            <a:off x="11087532" y="1026509"/>
            <a:ext cx="930063" cy="276999"/>
          </a:xfrm>
          <a:prstGeom prst="rect">
            <a:avLst/>
          </a:prstGeom>
          <a:noFill/>
        </p:spPr>
        <p:txBody>
          <a:bodyPr wrap="none" rtlCol="0">
            <a:spAutoFit/>
          </a:bodyPr>
          <a:lstStyle/>
          <a:p>
            <a:r>
              <a:rPr lang="en-US" sz="1200" dirty="0">
                <a:solidFill>
                  <a:srgbClr val="A5A5A5"/>
                </a:solidFill>
              </a:rPr>
              <a:t>2308.00191</a:t>
            </a:r>
          </a:p>
        </p:txBody>
      </p:sp>
      <p:pic>
        <p:nvPicPr>
          <p:cNvPr id="8" name="Picture 2" descr="Logo Cosmic Interacting Matters">
            <a:extLst>
              <a:ext uri="{FF2B5EF4-FFF2-40B4-BE49-F238E27FC236}">
                <a16:creationId xmlns:a16="http://schemas.microsoft.com/office/drawing/2014/main" id="{5FBD4708-8748-8732-A297-2C4CFD44B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533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FBBA-87A9-8AD1-0FC1-DBB7835FE2D5}"/>
              </a:ext>
            </a:extLst>
          </p:cNvPr>
          <p:cNvSpPr>
            <a:spLocks noGrp="1"/>
          </p:cNvSpPr>
          <p:nvPr>
            <p:ph type="title"/>
          </p:nvPr>
        </p:nvSpPr>
        <p:spPr/>
        <p:txBody>
          <a:bodyPr/>
          <a:lstStyle/>
          <a:p>
            <a:r>
              <a:rPr lang="en-US" dirty="0"/>
              <a:t>Cos(zenith) Distribution</a:t>
            </a:r>
          </a:p>
        </p:txBody>
      </p:sp>
      <p:sp>
        <p:nvSpPr>
          <p:cNvPr id="4" name="Date Placeholder 3">
            <a:extLst>
              <a:ext uri="{FF2B5EF4-FFF2-40B4-BE49-F238E27FC236}">
                <a16:creationId xmlns:a16="http://schemas.microsoft.com/office/drawing/2014/main" id="{B0508AB9-184E-22E2-6304-2A1BCE0F58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3459CF9-0130-37E8-27E3-2A82EC6ACEE4}"/>
              </a:ext>
            </a:extLst>
          </p:cNvPr>
          <p:cNvSpPr>
            <a:spLocks noGrp="1"/>
          </p:cNvSpPr>
          <p:nvPr>
            <p:ph type="sldNum" sz="quarter" idx="12"/>
          </p:nvPr>
        </p:nvSpPr>
        <p:spPr/>
        <p:txBody>
          <a:bodyPr/>
          <a:lstStyle/>
          <a:p>
            <a:fld id="{CD8304E6-5469-594D-85BC-E468E92D2243}" type="slidenum">
              <a:rPr lang="en-US" smtClean="0"/>
              <a:t>25</a:t>
            </a:fld>
            <a:endParaRPr lang="en-US"/>
          </a:p>
        </p:txBody>
      </p:sp>
      <p:pic>
        <p:nvPicPr>
          <p:cNvPr id="6" name="Picture 5">
            <a:extLst>
              <a:ext uri="{FF2B5EF4-FFF2-40B4-BE49-F238E27FC236}">
                <a16:creationId xmlns:a16="http://schemas.microsoft.com/office/drawing/2014/main" id="{118A7F95-5F19-058F-7B21-F4367C215EB4}"/>
              </a:ext>
            </a:extLst>
          </p:cNvPr>
          <p:cNvPicPr>
            <a:picLocks noChangeAspect="1"/>
          </p:cNvPicPr>
          <p:nvPr/>
        </p:nvPicPr>
        <p:blipFill>
          <a:blip r:embed="rId2"/>
          <a:stretch>
            <a:fillRect/>
          </a:stretch>
        </p:blipFill>
        <p:spPr>
          <a:xfrm>
            <a:off x="145510" y="1107440"/>
            <a:ext cx="6934375" cy="5074125"/>
          </a:xfrm>
          <a:prstGeom prst="rect">
            <a:avLst/>
          </a:prstGeom>
        </p:spPr>
      </p:pic>
      <p:sp>
        <p:nvSpPr>
          <p:cNvPr id="7" name="Rounded Rectangle 6">
            <a:extLst>
              <a:ext uri="{FF2B5EF4-FFF2-40B4-BE49-F238E27FC236}">
                <a16:creationId xmlns:a16="http://schemas.microsoft.com/office/drawing/2014/main" id="{42A61261-7A2D-0C11-1A0A-2E1ACC844B9A}"/>
              </a:ext>
            </a:extLst>
          </p:cNvPr>
          <p:cNvSpPr/>
          <p:nvPr/>
        </p:nvSpPr>
        <p:spPr>
          <a:xfrm>
            <a:off x="1839310" y="2249214"/>
            <a:ext cx="1742090" cy="2249214"/>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0BA1C0-4E20-D1B8-4BF5-948328BA42E3}"/>
              </a:ext>
            </a:extLst>
          </p:cNvPr>
          <p:cNvSpPr txBox="1"/>
          <p:nvPr/>
        </p:nvSpPr>
        <p:spPr>
          <a:xfrm>
            <a:off x="538480" y="5953655"/>
            <a:ext cx="1126847" cy="369332"/>
          </a:xfrm>
          <a:prstGeom prst="rect">
            <a:avLst/>
          </a:prstGeom>
          <a:noFill/>
        </p:spPr>
        <p:txBody>
          <a:bodyPr wrap="none" rtlCol="0">
            <a:spAutoFit/>
          </a:bodyPr>
          <a:lstStyle/>
          <a:p>
            <a:r>
              <a:rPr lang="en-US" dirty="0">
                <a:solidFill>
                  <a:srgbClr val="A5A5A5"/>
                </a:solidFill>
              </a:rPr>
              <a:t>horizontal</a:t>
            </a:r>
          </a:p>
        </p:txBody>
      </p:sp>
      <p:sp>
        <p:nvSpPr>
          <p:cNvPr id="11" name="TextBox 10">
            <a:extLst>
              <a:ext uri="{FF2B5EF4-FFF2-40B4-BE49-F238E27FC236}">
                <a16:creationId xmlns:a16="http://schemas.microsoft.com/office/drawing/2014/main" id="{906CC873-4799-8BBE-EAC0-9A3CE6C8F153}"/>
              </a:ext>
            </a:extLst>
          </p:cNvPr>
          <p:cNvSpPr txBox="1"/>
          <p:nvPr/>
        </p:nvSpPr>
        <p:spPr>
          <a:xfrm>
            <a:off x="6399723" y="5953655"/>
            <a:ext cx="871392" cy="369332"/>
          </a:xfrm>
          <a:prstGeom prst="rect">
            <a:avLst/>
          </a:prstGeom>
          <a:noFill/>
        </p:spPr>
        <p:txBody>
          <a:bodyPr wrap="none" rtlCol="0">
            <a:spAutoFit/>
          </a:bodyPr>
          <a:lstStyle/>
          <a:p>
            <a:r>
              <a:rPr lang="en-US" dirty="0">
                <a:solidFill>
                  <a:srgbClr val="A5A5A5"/>
                </a:solidFill>
              </a:rPr>
              <a:t>vertical</a:t>
            </a:r>
          </a:p>
        </p:txBody>
      </p:sp>
      <p:cxnSp>
        <p:nvCxnSpPr>
          <p:cNvPr id="13" name="Straight Arrow Connector 12">
            <a:extLst>
              <a:ext uri="{FF2B5EF4-FFF2-40B4-BE49-F238E27FC236}">
                <a16:creationId xmlns:a16="http://schemas.microsoft.com/office/drawing/2014/main" id="{CF336F59-CC7B-9E30-208C-96B9EE722B3A}"/>
              </a:ext>
            </a:extLst>
          </p:cNvPr>
          <p:cNvCxnSpPr>
            <a:endCxn id="11" idx="1"/>
          </p:cNvCxnSpPr>
          <p:nvPr/>
        </p:nvCxnSpPr>
        <p:spPr>
          <a:xfrm>
            <a:off x="1665327" y="6138321"/>
            <a:ext cx="4734396" cy="0"/>
          </a:xfrm>
          <a:prstGeom prst="straightConnector1">
            <a:avLst/>
          </a:prstGeom>
          <a:ln w="12700">
            <a:solidFill>
              <a:srgbClr val="A5A5A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B35F54-D06E-256D-A245-3DC55F93698A}"/>
              </a:ext>
            </a:extLst>
          </p:cNvPr>
          <p:cNvSpPr txBox="1"/>
          <p:nvPr/>
        </p:nvSpPr>
        <p:spPr>
          <a:xfrm>
            <a:off x="7123973" y="3207382"/>
            <a:ext cx="4797019" cy="646331"/>
          </a:xfrm>
          <a:prstGeom prst="rect">
            <a:avLst/>
          </a:prstGeom>
          <a:noFill/>
        </p:spPr>
        <p:txBody>
          <a:bodyPr wrap="none" rtlCol="0">
            <a:spAutoFit/>
          </a:bodyPr>
          <a:lstStyle/>
          <a:p>
            <a:pPr marL="285750" indent="-285750">
              <a:buFont typeface="Arial" panose="020B0604020202020204" pitchFamily="34" charset="0"/>
              <a:buChar char="•"/>
            </a:pPr>
            <a:r>
              <a:rPr lang="en-US" dirty="0"/>
              <a:t>Expect more neutrinos from the horizon</a:t>
            </a:r>
          </a:p>
          <a:p>
            <a:pPr marL="285750" indent="-285750">
              <a:buFont typeface="Wingdings" pitchFamily="2" charset="2"/>
              <a:buChar char="Ø"/>
            </a:pPr>
            <a:r>
              <a:rPr lang="en-US" dirty="0">
                <a:solidFill>
                  <a:srgbClr val="74B842"/>
                </a:solidFill>
              </a:rPr>
              <a:t>Apply stronger zenith cut to remove neutrinos</a:t>
            </a:r>
          </a:p>
        </p:txBody>
      </p:sp>
      <p:pic>
        <p:nvPicPr>
          <p:cNvPr id="15" name="Picture 2" descr="Logo Cosmic Interacting Matters">
            <a:extLst>
              <a:ext uri="{FF2B5EF4-FFF2-40B4-BE49-F238E27FC236}">
                <a16:creationId xmlns:a16="http://schemas.microsoft.com/office/drawing/2014/main" id="{235B2EB2-B6D4-C4FD-2931-4502B1709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521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206C6-014C-6ED6-94A7-2D5E5838BBA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7928CC3E-C8D5-B381-745C-DBAF7C57E602}"/>
              </a:ext>
            </a:extLst>
          </p:cNvPr>
          <p:cNvPicPr>
            <a:picLocks noChangeAspect="1"/>
          </p:cNvPicPr>
          <p:nvPr/>
        </p:nvPicPr>
        <p:blipFill>
          <a:blip r:embed="rId2"/>
          <a:stretch>
            <a:fillRect/>
          </a:stretch>
        </p:blipFill>
        <p:spPr>
          <a:xfrm>
            <a:off x="107179" y="1122993"/>
            <a:ext cx="5963421" cy="4356837"/>
          </a:xfrm>
          <a:prstGeom prst="rect">
            <a:avLst/>
          </a:prstGeom>
        </p:spPr>
      </p:pic>
      <p:pic>
        <p:nvPicPr>
          <p:cNvPr id="3" name="Picture 2">
            <a:extLst>
              <a:ext uri="{FF2B5EF4-FFF2-40B4-BE49-F238E27FC236}">
                <a16:creationId xmlns:a16="http://schemas.microsoft.com/office/drawing/2014/main" id="{BE3E3100-8667-F8D2-30C4-9F0124B9A2DC}"/>
              </a:ext>
            </a:extLst>
          </p:cNvPr>
          <p:cNvPicPr>
            <a:picLocks noChangeAspect="1"/>
          </p:cNvPicPr>
          <p:nvPr/>
        </p:nvPicPr>
        <p:blipFill>
          <a:blip r:embed="rId3"/>
          <a:stretch>
            <a:fillRect/>
          </a:stretch>
        </p:blipFill>
        <p:spPr>
          <a:xfrm>
            <a:off x="6186044" y="1122990"/>
            <a:ext cx="5963426" cy="4356840"/>
          </a:xfrm>
          <a:prstGeom prst="rect">
            <a:avLst/>
          </a:prstGeom>
        </p:spPr>
      </p:pic>
      <p:sp>
        <p:nvSpPr>
          <p:cNvPr id="9" name="TextBox 8">
            <a:extLst>
              <a:ext uri="{FF2B5EF4-FFF2-40B4-BE49-F238E27FC236}">
                <a16:creationId xmlns:a16="http://schemas.microsoft.com/office/drawing/2014/main" id="{0346D795-F206-E68E-2187-D80D934D56AB}"/>
              </a:ext>
            </a:extLst>
          </p:cNvPr>
          <p:cNvSpPr txBox="1"/>
          <p:nvPr/>
        </p:nvSpPr>
        <p:spPr>
          <a:xfrm>
            <a:off x="8763823" y="214938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2" name="Title 1">
            <a:extLst>
              <a:ext uri="{FF2B5EF4-FFF2-40B4-BE49-F238E27FC236}">
                <a16:creationId xmlns:a16="http://schemas.microsoft.com/office/drawing/2014/main" id="{09D7D353-6B25-6AAB-F739-5A2389448379}"/>
              </a:ext>
            </a:extLst>
          </p:cNvPr>
          <p:cNvSpPr>
            <a:spLocks noGrp="1"/>
          </p:cNvSpPr>
          <p:nvPr>
            <p:ph type="title"/>
          </p:nvPr>
        </p:nvSpPr>
        <p:spPr/>
        <p:txBody>
          <a:bodyPr/>
          <a:lstStyle/>
          <a:p>
            <a:r>
              <a:rPr lang="en-US" dirty="0"/>
              <a:t>Remove Horizontal Events – Muon Energy at Surface</a:t>
            </a:r>
          </a:p>
        </p:txBody>
      </p:sp>
      <p:sp>
        <p:nvSpPr>
          <p:cNvPr id="4" name="Date Placeholder 3">
            <a:extLst>
              <a:ext uri="{FF2B5EF4-FFF2-40B4-BE49-F238E27FC236}">
                <a16:creationId xmlns:a16="http://schemas.microsoft.com/office/drawing/2014/main" id="{393F6330-FBE1-6C1C-D0B6-011ED3995A44}"/>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AEA8E88A-2511-8EF9-DBC0-60D6133294ED}"/>
              </a:ext>
            </a:extLst>
          </p:cNvPr>
          <p:cNvSpPr>
            <a:spLocks noGrp="1"/>
          </p:cNvSpPr>
          <p:nvPr>
            <p:ph type="sldNum" sz="quarter" idx="12"/>
          </p:nvPr>
        </p:nvSpPr>
        <p:spPr/>
        <p:txBody>
          <a:bodyPr/>
          <a:lstStyle/>
          <a:p>
            <a:fld id="{CD8304E6-5469-594D-85BC-E468E92D2243}" type="slidenum">
              <a:rPr lang="en-US" smtClean="0"/>
              <a:t>26</a:t>
            </a:fld>
            <a:endParaRPr lang="en-US" dirty="0"/>
          </a:p>
        </p:txBody>
      </p:sp>
      <p:sp>
        <p:nvSpPr>
          <p:cNvPr id="7" name="TextBox 6">
            <a:extLst>
              <a:ext uri="{FF2B5EF4-FFF2-40B4-BE49-F238E27FC236}">
                <a16:creationId xmlns:a16="http://schemas.microsoft.com/office/drawing/2014/main" id="{F893E65C-31E8-6C7B-CAA5-CD83B1FC07AE}"/>
              </a:ext>
            </a:extLst>
          </p:cNvPr>
          <p:cNvSpPr txBox="1"/>
          <p:nvPr/>
        </p:nvSpPr>
        <p:spPr>
          <a:xfrm>
            <a:off x="2662178" y="2149386"/>
            <a:ext cx="3058466" cy="369332"/>
          </a:xfrm>
          <a:prstGeom prst="rect">
            <a:avLst/>
          </a:prstGeom>
          <a:noFill/>
        </p:spPr>
        <p:txBody>
          <a:bodyPr wrap="none" rtlCol="0">
            <a:spAutoFit/>
          </a:bodyPr>
          <a:lstStyle/>
          <a:p>
            <a:r>
              <a:rPr lang="en-US" dirty="0">
                <a:solidFill>
                  <a:srgbClr val="74B842"/>
                </a:solidFill>
              </a:rPr>
              <a:t>NuGen: atmospheric and astro</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251012-36DF-A377-88DC-214C763F0B09}"/>
                  </a:ext>
                </a:extLst>
              </p:cNvPr>
              <p:cNvSpPr txBox="1"/>
              <p:nvPr/>
            </p:nvSpPr>
            <p:spPr>
              <a:xfrm>
                <a:off x="9982200" y="677574"/>
                <a:ext cx="192052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=1.8, </m:t>
                      </m:r>
                      <m:r>
                        <a:rPr lang="de-DE" b="0" i="1" smtClean="0">
                          <a:latin typeface="Cambria Math" panose="02040503050406030204" pitchFamily="18" charset="0"/>
                        </a:rPr>
                        <m:t>𝛾</m:t>
                      </m:r>
                      <m:r>
                        <a:rPr lang="de-DE" b="0" i="1" smtClean="0">
                          <a:latin typeface="Cambria Math" panose="02040503050406030204" pitchFamily="18" charset="0"/>
                        </a:rPr>
                        <m:t>=2.52</m:t>
                      </m:r>
                    </m:oMath>
                  </m:oMathPara>
                </a14:m>
                <a:endParaRPr lang="en-US" dirty="0"/>
              </a:p>
            </p:txBody>
          </p:sp>
        </mc:Choice>
        <mc:Fallback xmlns="">
          <p:sp>
            <p:nvSpPr>
              <p:cNvPr id="10" name="TextBox 9">
                <a:extLst>
                  <a:ext uri="{FF2B5EF4-FFF2-40B4-BE49-F238E27FC236}">
                    <a16:creationId xmlns:a16="http://schemas.microsoft.com/office/drawing/2014/main" id="{35251012-36DF-A377-88DC-214C763F0B09}"/>
                  </a:ext>
                </a:extLst>
              </p:cNvPr>
              <p:cNvSpPr txBox="1">
                <a:spLocks noRot="1" noChangeAspect="1" noMove="1" noResize="1" noEditPoints="1" noAdjustHandles="1" noChangeArrowheads="1" noChangeShapeType="1" noTextEdit="1"/>
              </p:cNvSpPr>
              <p:nvPr/>
            </p:nvSpPr>
            <p:spPr>
              <a:xfrm>
                <a:off x="9982200" y="677574"/>
                <a:ext cx="192052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7E2987-0B38-FD8B-077F-4268F11EABDA}"/>
                  </a:ext>
                </a:extLst>
              </p:cNvPr>
              <p:cNvSpPr txBox="1"/>
              <p:nvPr/>
            </p:nvSpPr>
            <p:spPr>
              <a:xfrm>
                <a:off x="2012509" y="5607403"/>
                <a:ext cx="1568891" cy="369332"/>
              </a:xfrm>
              <a:prstGeom prst="rect">
                <a:avLst/>
              </a:prstGeom>
              <a:solidFill>
                <a:schemeClr val="bg2">
                  <a:lumMod val="9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cos</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𝜭</m:t>
                              </m:r>
                            </m:e>
                          </m:d>
                        </m:e>
                      </m:func>
                      <m:r>
                        <a:rPr lang="de-DE" b="0" i="1" smtClean="0">
                          <a:latin typeface="Cambria Math" panose="02040503050406030204" pitchFamily="18" charset="0"/>
                        </a:rPr>
                        <m:t>&gt;0.2</m:t>
                      </m:r>
                    </m:oMath>
                  </m:oMathPara>
                </a14:m>
                <a:endParaRPr lang="en-US" dirty="0"/>
              </a:p>
            </p:txBody>
          </p:sp>
        </mc:Choice>
        <mc:Fallback xmlns="">
          <p:sp>
            <p:nvSpPr>
              <p:cNvPr id="11" name="TextBox 10">
                <a:extLst>
                  <a:ext uri="{FF2B5EF4-FFF2-40B4-BE49-F238E27FC236}">
                    <a16:creationId xmlns:a16="http://schemas.microsoft.com/office/drawing/2014/main" id="{B4643E3E-F828-BEAD-6123-B7A8D8ED1904}"/>
                  </a:ext>
                </a:extLst>
              </p:cNvPr>
              <p:cNvSpPr txBox="1">
                <a:spLocks noRot="1" noChangeAspect="1" noMove="1" noResize="1" noEditPoints="1" noAdjustHandles="1" noChangeArrowheads="1" noChangeShapeType="1" noTextEdit="1"/>
              </p:cNvSpPr>
              <p:nvPr/>
            </p:nvSpPr>
            <p:spPr>
              <a:xfrm>
                <a:off x="2012509" y="5607403"/>
                <a:ext cx="156889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75B8BB-6352-A7D1-535F-7EAA677E3C42}"/>
                  </a:ext>
                </a:extLst>
              </p:cNvPr>
              <p:cNvSpPr txBox="1"/>
              <p:nvPr/>
            </p:nvSpPr>
            <p:spPr>
              <a:xfrm>
                <a:off x="8610600" y="5607403"/>
                <a:ext cx="1527213" cy="369332"/>
              </a:xfrm>
              <a:prstGeom prst="rect">
                <a:avLst/>
              </a:prstGeom>
              <a:solidFill>
                <a:schemeClr val="bg2">
                  <a:lumMod val="9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cos</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𝜭</m:t>
                              </m:r>
                            </m:e>
                          </m:d>
                        </m:e>
                      </m:func>
                      <m:r>
                        <a:rPr lang="de-DE" b="0" i="1" smtClean="0">
                          <a:latin typeface="Cambria Math" panose="02040503050406030204" pitchFamily="18" charset="0"/>
                        </a:rPr>
                        <m:t>&gt;0.4</m:t>
                      </m:r>
                    </m:oMath>
                  </m:oMathPara>
                </a14:m>
                <a:endParaRPr lang="en-US" dirty="0"/>
              </a:p>
            </p:txBody>
          </p:sp>
        </mc:Choice>
        <mc:Fallback xmlns="">
          <p:sp>
            <p:nvSpPr>
              <p:cNvPr id="12" name="TextBox 11">
                <a:extLst>
                  <a:ext uri="{FF2B5EF4-FFF2-40B4-BE49-F238E27FC236}">
                    <a16:creationId xmlns:a16="http://schemas.microsoft.com/office/drawing/2014/main" id="{E25587FD-684C-21E0-715C-3367812FCC7A}"/>
                  </a:ext>
                </a:extLst>
              </p:cNvPr>
              <p:cNvSpPr txBox="1">
                <a:spLocks noRot="1" noChangeAspect="1" noMove="1" noResize="1" noEditPoints="1" noAdjustHandles="1" noChangeArrowheads="1" noChangeShapeType="1" noTextEdit="1"/>
              </p:cNvSpPr>
              <p:nvPr/>
            </p:nvSpPr>
            <p:spPr>
              <a:xfrm>
                <a:off x="8610600" y="5607403"/>
                <a:ext cx="1527213" cy="369332"/>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C76A115-A518-1FA8-DB46-1A77DDB79576}"/>
              </a:ext>
            </a:extLst>
          </p:cNvPr>
          <p:cNvSpPr txBox="1"/>
          <p:nvPr/>
        </p:nvSpPr>
        <p:spPr>
          <a:xfrm>
            <a:off x="3755126" y="6192158"/>
            <a:ext cx="463094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Stronger zenith cut has no significant impact</a:t>
            </a:r>
          </a:p>
        </p:txBody>
      </p:sp>
      <p:sp>
        <p:nvSpPr>
          <p:cNvPr id="15" name="TextBox 14">
            <a:extLst>
              <a:ext uri="{FF2B5EF4-FFF2-40B4-BE49-F238E27FC236}">
                <a16:creationId xmlns:a16="http://schemas.microsoft.com/office/drawing/2014/main" id="{60CBDFCF-55EE-F580-93FB-AB237133E1BC}"/>
              </a:ext>
            </a:extLst>
          </p:cNvPr>
          <p:cNvSpPr txBox="1"/>
          <p:nvPr/>
        </p:nvSpPr>
        <p:spPr>
          <a:xfrm>
            <a:off x="11087532" y="1026509"/>
            <a:ext cx="930063" cy="276999"/>
          </a:xfrm>
          <a:prstGeom prst="rect">
            <a:avLst/>
          </a:prstGeom>
          <a:noFill/>
        </p:spPr>
        <p:txBody>
          <a:bodyPr wrap="none" rtlCol="0">
            <a:spAutoFit/>
          </a:bodyPr>
          <a:lstStyle/>
          <a:p>
            <a:r>
              <a:rPr lang="en-US" sz="1200" dirty="0">
                <a:solidFill>
                  <a:srgbClr val="A5A5A5"/>
                </a:solidFill>
              </a:rPr>
              <a:t>2308.00191</a:t>
            </a:r>
          </a:p>
        </p:txBody>
      </p:sp>
      <p:cxnSp>
        <p:nvCxnSpPr>
          <p:cNvPr id="16" name="Straight Connector 15">
            <a:extLst>
              <a:ext uri="{FF2B5EF4-FFF2-40B4-BE49-F238E27FC236}">
                <a16:creationId xmlns:a16="http://schemas.microsoft.com/office/drawing/2014/main" id="{7D000428-4C59-8B27-94CD-2539F9441B4C}"/>
              </a:ext>
            </a:extLst>
          </p:cNvPr>
          <p:cNvCxnSpPr/>
          <p:nvPr/>
        </p:nvCxnSpPr>
        <p:spPr>
          <a:xfrm flipV="1">
            <a:off x="3796958"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E2C0AB-77C5-1853-328C-E1B147899FBC}"/>
              </a:ext>
            </a:extLst>
          </p:cNvPr>
          <p:cNvCxnSpPr/>
          <p:nvPr/>
        </p:nvCxnSpPr>
        <p:spPr>
          <a:xfrm flipV="1">
            <a:off x="9871921"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8" name="Picture 2" descr="Logo Cosmic Interacting Matters">
            <a:extLst>
              <a:ext uri="{FF2B5EF4-FFF2-40B4-BE49-F238E27FC236}">
                <a16:creationId xmlns:a16="http://schemas.microsoft.com/office/drawing/2014/main" id="{52B1F7A2-567A-8916-A389-C22E578F69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73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C40F2-6033-99CD-6678-76C3B061647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D4B5DC8-9D33-41C3-A142-00174B7F7505}"/>
              </a:ext>
            </a:extLst>
          </p:cNvPr>
          <p:cNvPicPr>
            <a:picLocks noChangeAspect="1"/>
          </p:cNvPicPr>
          <p:nvPr/>
        </p:nvPicPr>
        <p:blipFill>
          <a:blip r:embed="rId2"/>
          <a:stretch>
            <a:fillRect/>
          </a:stretch>
        </p:blipFill>
        <p:spPr>
          <a:xfrm>
            <a:off x="6101674" y="1125093"/>
            <a:ext cx="5963421" cy="4356837"/>
          </a:xfrm>
          <a:prstGeom prst="rect">
            <a:avLst/>
          </a:prstGeom>
        </p:spPr>
      </p:pic>
      <p:pic>
        <p:nvPicPr>
          <p:cNvPr id="7" name="Picture 6">
            <a:extLst>
              <a:ext uri="{FF2B5EF4-FFF2-40B4-BE49-F238E27FC236}">
                <a16:creationId xmlns:a16="http://schemas.microsoft.com/office/drawing/2014/main" id="{52298D34-A7D0-D28A-18B3-C9887B833E2A}"/>
              </a:ext>
            </a:extLst>
          </p:cNvPr>
          <p:cNvPicPr>
            <a:picLocks noChangeAspect="1"/>
          </p:cNvPicPr>
          <p:nvPr/>
        </p:nvPicPr>
        <p:blipFill>
          <a:blip r:embed="rId3"/>
          <a:stretch>
            <a:fillRect/>
          </a:stretch>
        </p:blipFill>
        <p:spPr>
          <a:xfrm>
            <a:off x="4371" y="1125093"/>
            <a:ext cx="6085957" cy="4356837"/>
          </a:xfrm>
          <a:prstGeom prst="rect">
            <a:avLst/>
          </a:prstGeom>
        </p:spPr>
      </p:pic>
      <p:sp>
        <p:nvSpPr>
          <p:cNvPr id="2" name="Title 1">
            <a:extLst>
              <a:ext uri="{FF2B5EF4-FFF2-40B4-BE49-F238E27FC236}">
                <a16:creationId xmlns:a16="http://schemas.microsoft.com/office/drawing/2014/main" id="{8AB3D827-4D13-AFC1-5892-26313A4E0519}"/>
              </a:ext>
            </a:extLst>
          </p:cNvPr>
          <p:cNvSpPr>
            <a:spLocks noGrp="1"/>
          </p:cNvSpPr>
          <p:nvPr>
            <p:ph type="title"/>
          </p:nvPr>
        </p:nvSpPr>
        <p:spPr/>
        <p:txBody>
          <a:bodyPr/>
          <a:lstStyle/>
          <a:p>
            <a:r>
              <a:rPr lang="en-US" dirty="0"/>
              <a:t>Impact of Astrophysical Neutrinos – Muon Energy at Surface/Entry</a:t>
            </a:r>
          </a:p>
        </p:txBody>
      </p:sp>
      <p:sp>
        <p:nvSpPr>
          <p:cNvPr id="4" name="Date Placeholder 3">
            <a:extLst>
              <a:ext uri="{FF2B5EF4-FFF2-40B4-BE49-F238E27FC236}">
                <a16:creationId xmlns:a16="http://schemas.microsoft.com/office/drawing/2014/main" id="{39E4E415-DF37-4FB2-4AA1-BB2C315ED8C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19C60E-BF0A-0C52-7BD9-C7A3A93F4E53}"/>
              </a:ext>
            </a:extLst>
          </p:cNvPr>
          <p:cNvSpPr>
            <a:spLocks noGrp="1"/>
          </p:cNvSpPr>
          <p:nvPr>
            <p:ph type="sldNum" sz="quarter" idx="12"/>
          </p:nvPr>
        </p:nvSpPr>
        <p:spPr/>
        <p:txBody>
          <a:bodyPr/>
          <a:lstStyle/>
          <a:p>
            <a:fld id="{CD8304E6-5469-594D-85BC-E468E92D2243}" type="slidenum">
              <a:rPr lang="en-US" smtClean="0"/>
              <a:t>27</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F6DD583-D439-F82F-2C9A-AA2FC4B498D0}"/>
                  </a:ext>
                </a:extLst>
              </p:cNvPr>
              <p:cNvSpPr txBox="1"/>
              <p:nvPr/>
            </p:nvSpPr>
            <p:spPr>
              <a:xfrm>
                <a:off x="8812338" y="5409741"/>
                <a:ext cx="3234152" cy="646331"/>
              </a:xfrm>
              <a:prstGeom prst="rect">
                <a:avLst/>
              </a:prstGeom>
              <a:solidFill>
                <a:srgbClr val="74B842"/>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=1.77, </m:t>
                      </m:r>
                      <m:r>
                        <a:rPr lang="de-DE" b="0" i="1" smtClean="0">
                          <a:latin typeface="Cambria Math" panose="02040503050406030204" pitchFamily="18" charset="0"/>
                        </a:rPr>
                        <m:t>𝛾</m:t>
                      </m:r>
                      <m:r>
                        <a:rPr lang="de-DE" b="0" i="1" baseline="-25000" smtClean="0">
                          <a:latin typeface="Cambria Math" panose="02040503050406030204" pitchFamily="18" charset="0"/>
                        </a:rPr>
                        <m:t>1</m:t>
                      </m:r>
                      <m:r>
                        <a:rPr lang="de-DE" b="0" i="1" smtClean="0">
                          <a:latin typeface="Cambria Math" panose="02040503050406030204" pitchFamily="18" charset="0"/>
                        </a:rPr>
                        <m:t>=</m:t>
                      </m:r>
                      <m:r>
                        <a:rPr lang="de-DE" i="1">
                          <a:latin typeface="Cambria Math" panose="02040503050406030204" pitchFamily="18" charset="0"/>
                        </a:rPr>
                        <m:t>1.31,</m:t>
                      </m:r>
                      <m:r>
                        <a:rPr lang="de-DE" i="1">
                          <a:latin typeface="Cambria Math" panose="02040503050406030204" pitchFamily="18" charset="0"/>
                        </a:rPr>
                        <m:t>𝛾</m:t>
                      </m:r>
                      <m:r>
                        <a:rPr lang="de-DE" b="0" i="1" baseline="-25000" smtClean="0">
                          <a:latin typeface="Cambria Math" panose="02040503050406030204" pitchFamily="18" charset="0"/>
                        </a:rPr>
                        <m:t>2</m:t>
                      </m:r>
                      <m:r>
                        <a:rPr lang="de-DE" i="1">
                          <a:latin typeface="Cambria Math" panose="02040503050406030204" pitchFamily="18" charset="0"/>
                        </a:rPr>
                        <m:t>=</m:t>
                      </m:r>
                      <m:r>
                        <a:rPr lang="de-DE" b="0" i="1" smtClean="0">
                          <a:latin typeface="Cambria Math" panose="02040503050406030204" pitchFamily="18" charset="0"/>
                        </a:rPr>
                        <m:t>2.74</m:t>
                      </m:r>
                    </m:oMath>
                  </m:oMathPara>
                </a14:m>
                <a:endParaRPr lang="de-DE"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log</m:t>
                      </m:r>
                      <m:r>
                        <a:rPr lang="de-DE" b="0" i="1" smtClean="0">
                          <a:latin typeface="Cambria Math" panose="02040503050406030204" pitchFamily="18" charset="0"/>
                        </a:rPr>
                        <m:t>10(</m:t>
                      </m:r>
                      <m:r>
                        <a:rPr lang="de-DE" b="0" i="1" smtClean="0">
                          <a:latin typeface="Cambria Math" panose="02040503050406030204" pitchFamily="18" charset="0"/>
                        </a:rPr>
                        <m:t>𝐸</m:t>
                      </m:r>
                      <m:r>
                        <m:rPr>
                          <m:sty m:val="p"/>
                        </m:rPr>
                        <a:rPr lang="de-DE" b="0" i="0" baseline="-25000" smtClean="0">
                          <a:latin typeface="Cambria Math" panose="02040503050406030204" pitchFamily="18" charset="0"/>
                        </a:rPr>
                        <m:t>break</m:t>
                      </m:r>
                      <m:r>
                        <a:rPr lang="de-DE" b="0" i="1" smtClean="0">
                          <a:latin typeface="Cambria Math" panose="02040503050406030204" pitchFamily="18" charset="0"/>
                        </a:rPr>
                        <m:t>)=4.39,</m:t>
                      </m:r>
                    </m:oMath>
                  </m:oMathPara>
                </a14:m>
                <a:endParaRPr lang="de-DE" b="0" dirty="0"/>
              </a:p>
            </p:txBody>
          </p:sp>
        </mc:Choice>
        <mc:Fallback xmlns="">
          <p:sp>
            <p:nvSpPr>
              <p:cNvPr id="11" name="TextBox 10">
                <a:extLst>
                  <a:ext uri="{FF2B5EF4-FFF2-40B4-BE49-F238E27FC236}">
                    <a16:creationId xmlns:a16="http://schemas.microsoft.com/office/drawing/2014/main" id="{EF6DD583-D439-F82F-2C9A-AA2FC4B498D0}"/>
                  </a:ext>
                </a:extLst>
              </p:cNvPr>
              <p:cNvSpPr txBox="1">
                <a:spLocks noRot="1" noChangeAspect="1" noMove="1" noResize="1" noEditPoints="1" noAdjustHandles="1" noChangeArrowheads="1" noChangeShapeType="1" noTextEdit="1"/>
              </p:cNvSpPr>
              <p:nvPr/>
            </p:nvSpPr>
            <p:spPr>
              <a:xfrm>
                <a:off x="8812338" y="5409741"/>
                <a:ext cx="3234152" cy="646331"/>
              </a:xfrm>
              <a:prstGeom prst="rect">
                <a:avLst/>
              </a:prstGeom>
              <a:blipFill>
                <a:blip r:embed="rId4"/>
                <a:stretch>
                  <a:fillRect b="-961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4E1B507-494D-7026-6E84-93A7D319465E}"/>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6" name="TextBox 15">
            <a:extLst>
              <a:ext uri="{FF2B5EF4-FFF2-40B4-BE49-F238E27FC236}">
                <a16:creationId xmlns:a16="http://schemas.microsoft.com/office/drawing/2014/main" id="{98A325F5-8BA1-42A4-5DDC-4733C56D579A}"/>
              </a:ext>
            </a:extLst>
          </p:cNvPr>
          <p:cNvSpPr txBox="1"/>
          <p:nvPr/>
        </p:nvSpPr>
        <p:spPr>
          <a:xfrm>
            <a:off x="677919" y="5668554"/>
            <a:ext cx="4588051"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For BPL: Neutrinos contribute less than 10%</a:t>
            </a:r>
          </a:p>
        </p:txBody>
      </p:sp>
      <p:cxnSp>
        <p:nvCxnSpPr>
          <p:cNvPr id="17" name="Straight Connector 16">
            <a:extLst>
              <a:ext uri="{FF2B5EF4-FFF2-40B4-BE49-F238E27FC236}">
                <a16:creationId xmlns:a16="http://schemas.microsoft.com/office/drawing/2014/main" id="{8E3E8414-9089-212B-9E7F-1F06E0C12C42}"/>
              </a:ext>
            </a:extLst>
          </p:cNvPr>
          <p:cNvCxnSpPr/>
          <p:nvPr/>
        </p:nvCxnSpPr>
        <p:spPr>
          <a:xfrm flipV="1">
            <a:off x="4154602"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1D256B-F7B8-9F0A-A596-71CAF08385BF}"/>
              </a:ext>
            </a:extLst>
          </p:cNvPr>
          <p:cNvCxnSpPr/>
          <p:nvPr/>
        </p:nvCxnSpPr>
        <p:spPr>
          <a:xfrm flipV="1">
            <a:off x="9781820"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001774-644E-0C60-70A6-93DCB56A593B}"/>
              </a:ext>
            </a:extLst>
          </p:cNvPr>
          <p:cNvSpPr txBox="1"/>
          <p:nvPr/>
        </p:nvSpPr>
        <p:spPr>
          <a:xfrm>
            <a:off x="2743155"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0" name="TextBox 9">
            <a:extLst>
              <a:ext uri="{FF2B5EF4-FFF2-40B4-BE49-F238E27FC236}">
                <a16:creationId xmlns:a16="http://schemas.microsoft.com/office/drawing/2014/main" id="{A8D51A3F-9B9F-C390-D31C-82A12224D3CF}"/>
              </a:ext>
            </a:extLst>
          </p:cNvPr>
          <p:cNvSpPr txBox="1"/>
          <p:nvPr/>
        </p:nvSpPr>
        <p:spPr>
          <a:xfrm>
            <a:off x="11194407" y="6037886"/>
            <a:ext cx="930063" cy="276999"/>
          </a:xfrm>
          <a:prstGeom prst="rect">
            <a:avLst/>
          </a:prstGeom>
          <a:noFill/>
        </p:spPr>
        <p:txBody>
          <a:bodyPr wrap="none" rtlCol="0">
            <a:spAutoFit/>
          </a:bodyPr>
          <a:lstStyle/>
          <a:p>
            <a:r>
              <a:rPr lang="en-US" sz="1200" dirty="0">
                <a:solidFill>
                  <a:srgbClr val="A5A5A5"/>
                </a:solidFill>
              </a:rPr>
              <a:t>2308.00191</a:t>
            </a:r>
          </a:p>
        </p:txBody>
      </p:sp>
      <p:pic>
        <p:nvPicPr>
          <p:cNvPr id="12" name="Picture 2" descr="Logo Cosmic Interacting Matters">
            <a:extLst>
              <a:ext uri="{FF2B5EF4-FFF2-40B4-BE49-F238E27FC236}">
                <a16:creationId xmlns:a16="http://schemas.microsoft.com/office/drawing/2014/main" id="{FB196590-3D4D-B059-7864-341B033027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26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91213-1EAF-47C9-D0F9-872D39B86B76}"/>
              </a:ext>
            </a:extLst>
          </p:cNvPr>
          <p:cNvSpPr>
            <a:spLocks noGrp="1"/>
          </p:cNvSpPr>
          <p:nvPr>
            <p:ph type="ctrTitle"/>
          </p:nvPr>
        </p:nvSpPr>
        <p:spPr/>
        <p:txBody>
          <a:bodyPr/>
          <a:lstStyle/>
          <a:p>
            <a:r>
              <a:rPr lang="en-US" dirty="0"/>
              <a:t>Z—Vertex Data-MC</a:t>
            </a:r>
          </a:p>
        </p:txBody>
      </p:sp>
      <p:sp>
        <p:nvSpPr>
          <p:cNvPr id="3" name="Subtitle 2">
            <a:extLst>
              <a:ext uri="{FF2B5EF4-FFF2-40B4-BE49-F238E27FC236}">
                <a16:creationId xmlns:a16="http://schemas.microsoft.com/office/drawing/2014/main" id="{7A454947-D7C2-34D4-2A71-FC11F563CCB4}"/>
              </a:ext>
            </a:extLst>
          </p:cNvPr>
          <p:cNvSpPr>
            <a:spLocks noGrp="1"/>
          </p:cNvSpPr>
          <p:nvPr>
            <p:ph type="subTitle" idx="1"/>
          </p:nvPr>
        </p:nvSpPr>
        <p:spPr/>
        <p:txBody>
          <a:bodyPr>
            <a:normAutofit lnSpcReduction="100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Networks were trained on several old CORSIKA simulation datasets to make them robust</a:t>
            </a:r>
          </a:p>
          <a:p>
            <a:pPr marL="342900" indent="-342900">
              <a:buFont typeface="Arial" panose="020B0604020202020204" pitchFamily="34" charset="0"/>
              <a:buChar char="•"/>
            </a:pPr>
            <a:r>
              <a:rPr lang="en-US" dirty="0"/>
              <a:t>Re-train on new ice model spice_ftp-v3m</a:t>
            </a:r>
          </a:p>
        </p:txBody>
      </p:sp>
      <p:sp>
        <p:nvSpPr>
          <p:cNvPr id="4" name="Date Placeholder 3">
            <a:extLst>
              <a:ext uri="{FF2B5EF4-FFF2-40B4-BE49-F238E27FC236}">
                <a16:creationId xmlns:a16="http://schemas.microsoft.com/office/drawing/2014/main" id="{B670DF85-4FC1-C060-3D3A-E86D2DEE5B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A104114-D656-888D-0C04-0CF08AC92BE6}"/>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6" name="Picture 2" descr="Logo Cosmic Interacting Matters">
            <a:extLst>
              <a:ext uri="{FF2B5EF4-FFF2-40B4-BE49-F238E27FC236}">
                <a16:creationId xmlns:a16="http://schemas.microsoft.com/office/drawing/2014/main" id="{AE12526E-09C7-F175-4247-22010C912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79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2069A-48DE-D71B-F8D2-7E197E97BA23}"/>
              </a:ext>
            </a:extLst>
          </p:cNvPr>
          <p:cNvSpPr>
            <a:spLocks noGrp="1"/>
          </p:cNvSpPr>
          <p:nvPr>
            <p:ph type="title"/>
          </p:nvPr>
        </p:nvSpPr>
        <p:spPr/>
        <p:txBody>
          <a:bodyPr/>
          <a:lstStyle/>
          <a:p>
            <a:r>
              <a:rPr lang="en-US" dirty="0"/>
              <a:t>Z—Vertex Data-MC: Entry Position</a:t>
            </a:r>
          </a:p>
        </p:txBody>
      </p:sp>
      <p:pic>
        <p:nvPicPr>
          <p:cNvPr id="8" name="Content Placeholder 7">
            <a:extLst>
              <a:ext uri="{FF2B5EF4-FFF2-40B4-BE49-F238E27FC236}">
                <a16:creationId xmlns:a16="http://schemas.microsoft.com/office/drawing/2014/main" id="{0F796405-688F-FF0B-84C4-DB47880467DF}"/>
              </a:ext>
            </a:extLst>
          </p:cNvPr>
          <p:cNvPicPr>
            <a:picLocks noGrp="1" noChangeAspect="1"/>
          </p:cNvPicPr>
          <p:nvPr>
            <p:ph idx="1"/>
          </p:nvPr>
        </p:nvPicPr>
        <p:blipFill>
          <a:blip r:embed="rId2"/>
          <a:stretch>
            <a:fillRect/>
          </a:stretch>
        </p:blipFill>
        <p:spPr>
          <a:xfrm>
            <a:off x="0" y="1103210"/>
            <a:ext cx="5996819" cy="4388084"/>
          </a:xfrm>
        </p:spPr>
      </p:pic>
      <p:sp>
        <p:nvSpPr>
          <p:cNvPr id="4" name="Date Placeholder 3">
            <a:extLst>
              <a:ext uri="{FF2B5EF4-FFF2-40B4-BE49-F238E27FC236}">
                <a16:creationId xmlns:a16="http://schemas.microsoft.com/office/drawing/2014/main" id="{BE487718-87BA-4F0C-AA21-5AB5190601E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7ECDF8-5757-E83D-124B-0FD138A1521C}"/>
              </a:ext>
            </a:extLst>
          </p:cNvPr>
          <p:cNvSpPr>
            <a:spLocks noGrp="1"/>
          </p:cNvSpPr>
          <p:nvPr>
            <p:ph type="sldNum" sz="quarter" idx="12"/>
          </p:nvPr>
        </p:nvSpPr>
        <p:spPr/>
        <p:txBody>
          <a:bodyPr/>
          <a:lstStyle/>
          <a:p>
            <a:fld id="{CD8304E6-5469-594D-85BC-E468E92D2243}" type="slidenum">
              <a:rPr lang="en-US" smtClean="0"/>
              <a:t>29</a:t>
            </a:fld>
            <a:endParaRPr lang="en-US"/>
          </a:p>
        </p:txBody>
      </p:sp>
      <p:pic>
        <p:nvPicPr>
          <p:cNvPr id="6" name="Picture 2" descr="Logo Cosmic Interacting Matters">
            <a:extLst>
              <a:ext uri="{FF2B5EF4-FFF2-40B4-BE49-F238E27FC236}">
                <a16:creationId xmlns:a16="http://schemas.microsoft.com/office/drawing/2014/main" id="{BC2EB105-80E2-1492-8D3E-60EAC672F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041249F-885F-AC77-07C3-7BA5E5CC2611}"/>
              </a:ext>
            </a:extLst>
          </p:cNvPr>
          <p:cNvPicPr>
            <a:picLocks noChangeAspect="1"/>
          </p:cNvPicPr>
          <p:nvPr/>
        </p:nvPicPr>
        <p:blipFill>
          <a:blip r:embed="rId4"/>
          <a:stretch>
            <a:fillRect/>
          </a:stretch>
        </p:blipFill>
        <p:spPr>
          <a:xfrm>
            <a:off x="6096000" y="1103210"/>
            <a:ext cx="6006191" cy="4388084"/>
          </a:xfrm>
          <a:prstGeom prst="rect">
            <a:avLst/>
          </a:prstGeom>
        </p:spPr>
      </p:pic>
      <p:sp>
        <p:nvSpPr>
          <p:cNvPr id="9" name="TextBox 8">
            <a:extLst>
              <a:ext uri="{FF2B5EF4-FFF2-40B4-BE49-F238E27FC236}">
                <a16:creationId xmlns:a16="http://schemas.microsoft.com/office/drawing/2014/main" id="{FF19A4C7-BB5E-FA36-6E87-E024EB7F1FA5}"/>
              </a:ext>
            </a:extLst>
          </p:cNvPr>
          <p:cNvSpPr txBox="1"/>
          <p:nvPr/>
        </p:nvSpPr>
        <p:spPr>
          <a:xfrm>
            <a:off x="2325115" y="5739156"/>
            <a:ext cx="1479892" cy="369332"/>
          </a:xfrm>
          <a:prstGeom prst="rect">
            <a:avLst/>
          </a:prstGeom>
          <a:noFill/>
        </p:spPr>
        <p:txBody>
          <a:bodyPr wrap="none" rtlCol="0">
            <a:spAutoFit/>
          </a:bodyPr>
          <a:lstStyle/>
          <a:p>
            <a:r>
              <a:rPr lang="en-US" dirty="0">
                <a:solidFill>
                  <a:srgbClr val="74B842"/>
                </a:solidFill>
              </a:rPr>
              <a:t>Old ice model</a:t>
            </a:r>
          </a:p>
        </p:txBody>
      </p:sp>
      <p:sp>
        <p:nvSpPr>
          <p:cNvPr id="10" name="TextBox 9">
            <a:extLst>
              <a:ext uri="{FF2B5EF4-FFF2-40B4-BE49-F238E27FC236}">
                <a16:creationId xmlns:a16="http://schemas.microsoft.com/office/drawing/2014/main" id="{B5295E3F-844D-731E-3242-18BCAE1BEFC4}"/>
              </a:ext>
            </a:extLst>
          </p:cNvPr>
          <p:cNvSpPr txBox="1"/>
          <p:nvPr/>
        </p:nvSpPr>
        <p:spPr>
          <a:xfrm>
            <a:off x="8468628" y="5739156"/>
            <a:ext cx="1581330" cy="369332"/>
          </a:xfrm>
          <a:prstGeom prst="rect">
            <a:avLst/>
          </a:prstGeom>
          <a:noFill/>
        </p:spPr>
        <p:txBody>
          <a:bodyPr wrap="none" rtlCol="0">
            <a:spAutoFit/>
          </a:bodyPr>
          <a:lstStyle/>
          <a:p>
            <a:r>
              <a:rPr lang="en-US" dirty="0">
                <a:solidFill>
                  <a:srgbClr val="74B842"/>
                </a:solidFill>
              </a:rPr>
              <a:t>New ice model</a:t>
            </a:r>
          </a:p>
        </p:txBody>
      </p:sp>
    </p:spTree>
    <p:extLst>
      <p:ext uri="{BB962C8B-B14F-4D97-AF65-F5344CB8AC3E}">
        <p14:creationId xmlns:p14="http://schemas.microsoft.com/office/powerpoint/2010/main" val="185586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39D2-03DE-865D-F08F-9D5861EE4F78}"/>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B6E736C-7BDE-63F4-EC25-B2927081EE1C}"/>
              </a:ext>
            </a:extLst>
          </p:cNvPr>
          <p:cNvSpPr>
            <a:spLocks noGrp="1"/>
          </p:cNvSpPr>
          <p:nvPr>
            <p:ph idx="1"/>
          </p:nvPr>
        </p:nvSpPr>
        <p:spPr/>
        <p:txBody>
          <a:bodyPr>
            <a:normAutofit fontScale="92500" lnSpcReduction="20000"/>
          </a:bodyPr>
          <a:lstStyle/>
          <a:p>
            <a:pPr marL="457200" indent="-457200">
              <a:buFont typeface="+mj-lt"/>
              <a:buAutoNum type="arabicPeriod"/>
            </a:pPr>
            <a:r>
              <a:rPr lang="en-US" dirty="0"/>
              <a:t>Introduction / Motivation</a:t>
            </a:r>
          </a:p>
          <a:p>
            <a:pPr marL="914400" lvl="1" indent="-457200">
              <a:buFont typeface="+mj-lt"/>
              <a:buAutoNum type="arabicPeriod"/>
            </a:pPr>
            <a:r>
              <a:rPr lang="en-US" dirty="0"/>
              <a:t>Hadronic Interaction Models / Muon Puzzle</a:t>
            </a:r>
          </a:p>
          <a:p>
            <a:pPr marL="914400" lvl="1" indent="-457200">
              <a:buFont typeface="+mj-lt"/>
              <a:buAutoNum type="arabicPeriod"/>
            </a:pPr>
            <a:r>
              <a:rPr lang="en-US" dirty="0"/>
              <a:t>Prompt / Conventional</a:t>
            </a:r>
          </a:p>
          <a:p>
            <a:pPr marL="457200" indent="-457200">
              <a:buFont typeface="+mj-lt"/>
              <a:buAutoNum type="arabicPeriod"/>
            </a:pPr>
            <a:r>
              <a:rPr lang="en-US" dirty="0"/>
              <a:t>Event Selection</a:t>
            </a:r>
          </a:p>
          <a:p>
            <a:pPr marL="914400" lvl="1" indent="-457200">
              <a:buFont typeface="+mj-lt"/>
              <a:buAutoNum type="arabicPeriod"/>
            </a:pPr>
            <a:r>
              <a:rPr lang="en-US" dirty="0"/>
              <a:t>Stopping Muons</a:t>
            </a:r>
          </a:p>
          <a:p>
            <a:pPr marL="914400" lvl="1" indent="-457200">
              <a:buFont typeface="+mj-lt"/>
              <a:buAutoNum type="arabicPeriod"/>
            </a:pPr>
            <a:r>
              <a:rPr lang="en-US" dirty="0"/>
              <a:t>High Energy Muons</a:t>
            </a:r>
          </a:p>
          <a:p>
            <a:pPr marL="914400" lvl="1" indent="-457200">
              <a:buFont typeface="+mj-lt"/>
              <a:buAutoNum type="arabicPeriod"/>
            </a:pPr>
            <a:r>
              <a:rPr lang="en-US" dirty="0"/>
              <a:t>Event Reconstruction (DNN based)</a:t>
            </a:r>
          </a:p>
          <a:p>
            <a:pPr marL="457200" indent="-457200">
              <a:buFont typeface="+mj-lt"/>
              <a:buAutoNum type="arabicPeriod"/>
            </a:pPr>
            <a:r>
              <a:rPr lang="en-US" dirty="0"/>
              <a:t>Unfolding</a:t>
            </a:r>
          </a:p>
          <a:p>
            <a:pPr marL="914400" lvl="1" indent="-457200">
              <a:buFont typeface="+mj-lt"/>
              <a:buAutoNum type="arabicPeriod"/>
            </a:pPr>
            <a:r>
              <a:rPr lang="en-US" dirty="0"/>
              <a:t>Method + Regularization</a:t>
            </a:r>
          </a:p>
          <a:p>
            <a:pPr marL="914400" lvl="1" indent="-457200">
              <a:buFont typeface="+mj-lt"/>
              <a:buAutoNum type="arabicPeriod"/>
            </a:pPr>
            <a:r>
              <a:rPr lang="en-US" dirty="0"/>
              <a:t>Acceptance Correction</a:t>
            </a:r>
          </a:p>
          <a:p>
            <a:pPr marL="914400" lvl="1" indent="-457200">
              <a:buFont typeface="+mj-lt"/>
              <a:buAutoNum type="arabicPeriod"/>
            </a:pPr>
            <a:r>
              <a:rPr lang="en-US" dirty="0"/>
              <a:t>Systematics</a:t>
            </a:r>
          </a:p>
          <a:p>
            <a:pPr marL="457200" indent="-457200">
              <a:buFont typeface="+mj-lt"/>
              <a:buAutoNum type="arabicPeriod"/>
            </a:pPr>
            <a:r>
              <a:rPr lang="en-US" dirty="0"/>
              <a:t>Results</a:t>
            </a:r>
          </a:p>
          <a:p>
            <a:pPr marL="914400" lvl="1" indent="-457200">
              <a:buFont typeface="+mj-lt"/>
              <a:buAutoNum type="arabicPeriod"/>
            </a:pPr>
            <a:r>
              <a:rPr lang="en-US" dirty="0"/>
              <a:t>Proxy Variable Correlations (Depth + Energy + Zenith)</a:t>
            </a:r>
          </a:p>
          <a:p>
            <a:pPr marL="914400" lvl="1" indent="-457200">
              <a:buFont typeface="+mj-lt"/>
              <a:buAutoNum type="arabicPeriod"/>
            </a:pPr>
            <a:r>
              <a:rPr lang="en-US" dirty="0"/>
              <a:t>Data-MC (Depth + Energy + Zenith)</a:t>
            </a:r>
          </a:p>
          <a:p>
            <a:pPr marL="914400" lvl="1" indent="-457200">
              <a:buFont typeface="+mj-lt"/>
              <a:buAutoNum type="arabicPeriod"/>
            </a:pPr>
            <a:r>
              <a:rPr lang="en-US" dirty="0"/>
              <a:t>Unfolded Propagation Length (MC + </a:t>
            </a:r>
            <a:r>
              <a:rPr lang="en-US" dirty="0" err="1"/>
              <a:t>Burnsample</a:t>
            </a:r>
            <a:r>
              <a:rPr lang="en-US" dirty="0"/>
              <a:t>)</a:t>
            </a:r>
          </a:p>
          <a:p>
            <a:pPr marL="914400" lvl="1" indent="-457200">
              <a:buFont typeface="+mj-lt"/>
              <a:buAutoNum type="arabicPeriod"/>
            </a:pPr>
            <a:r>
              <a:rPr lang="en-US" dirty="0"/>
              <a:t>Unfolded Muon Flux at Surface (MC + </a:t>
            </a:r>
            <a:r>
              <a:rPr lang="en-US" dirty="0" err="1"/>
              <a:t>Burnsample</a:t>
            </a:r>
            <a:r>
              <a:rPr lang="en-US" dirty="0"/>
              <a:t>) – Stopping and High Energy</a:t>
            </a:r>
          </a:p>
          <a:p>
            <a:pPr marL="914400" lvl="1" indent="-457200">
              <a:buFont typeface="+mj-lt"/>
              <a:buAutoNum type="arabicPeriod"/>
            </a:pPr>
            <a:r>
              <a:rPr lang="en-US" dirty="0"/>
              <a:t>Robustness Tests (vary spectral index)</a:t>
            </a:r>
          </a:p>
          <a:p>
            <a:pPr marL="914400" lvl="1" indent="-457200">
              <a:buFont typeface="+mj-lt"/>
              <a:buAutoNum type="arabicPeriod"/>
            </a:pPr>
            <a:endParaRPr lang="en-US" dirty="0"/>
          </a:p>
          <a:p>
            <a:pPr marL="457200" indent="-457200">
              <a:buFont typeface="+mj-lt"/>
              <a:buAutoNum type="arabicPeriod"/>
            </a:pPr>
            <a:r>
              <a:rPr lang="en-US" dirty="0"/>
              <a:t>Conclusion &amp; Outlook</a:t>
            </a:r>
          </a:p>
        </p:txBody>
      </p:sp>
      <p:sp>
        <p:nvSpPr>
          <p:cNvPr id="4" name="Date Placeholder 3">
            <a:extLst>
              <a:ext uri="{FF2B5EF4-FFF2-40B4-BE49-F238E27FC236}">
                <a16:creationId xmlns:a16="http://schemas.microsoft.com/office/drawing/2014/main" id="{22AAD134-E797-A9FF-92A7-A151907A653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FAEF1FE-1EFE-AE7C-392B-2F111C07A8B4}"/>
              </a:ext>
            </a:extLst>
          </p:cNvPr>
          <p:cNvSpPr>
            <a:spLocks noGrp="1"/>
          </p:cNvSpPr>
          <p:nvPr>
            <p:ph type="sldNum" sz="quarter" idx="12"/>
          </p:nvPr>
        </p:nvSpPr>
        <p:spPr/>
        <p:txBody>
          <a:bodyPr/>
          <a:lstStyle/>
          <a:p>
            <a:fld id="{CD8304E6-5469-594D-85BC-E468E92D2243}" type="slidenum">
              <a:rPr lang="en-US" smtClean="0"/>
              <a:t>3</a:t>
            </a:fld>
            <a:endParaRPr lang="en-US"/>
          </a:p>
        </p:txBody>
      </p:sp>
      <p:pic>
        <p:nvPicPr>
          <p:cNvPr id="6" name="Picture 2" descr="Logo Cosmic Interacting Matters">
            <a:extLst>
              <a:ext uri="{FF2B5EF4-FFF2-40B4-BE49-F238E27FC236}">
                <a16:creationId xmlns:a16="http://schemas.microsoft.com/office/drawing/2014/main" id="{FA778C17-5D51-1848-0613-934FF6393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93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724B8-FAFD-E128-D744-54E6408BA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C54E4-8CB0-1A3F-441E-3EADF4057DE3}"/>
              </a:ext>
            </a:extLst>
          </p:cNvPr>
          <p:cNvSpPr>
            <a:spLocks noGrp="1"/>
          </p:cNvSpPr>
          <p:nvPr>
            <p:ph type="title"/>
          </p:nvPr>
        </p:nvSpPr>
        <p:spPr/>
        <p:txBody>
          <a:bodyPr/>
          <a:lstStyle/>
          <a:p>
            <a:r>
              <a:rPr lang="en-US" dirty="0"/>
              <a:t>Z—Vertex Data-MC: Center Position</a:t>
            </a:r>
          </a:p>
        </p:txBody>
      </p:sp>
      <p:sp>
        <p:nvSpPr>
          <p:cNvPr id="4" name="Date Placeholder 3">
            <a:extLst>
              <a:ext uri="{FF2B5EF4-FFF2-40B4-BE49-F238E27FC236}">
                <a16:creationId xmlns:a16="http://schemas.microsoft.com/office/drawing/2014/main" id="{10767A00-9752-0178-E122-56FFCE74B0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0C3772-793A-9975-AE98-8DB981501749}"/>
              </a:ext>
            </a:extLst>
          </p:cNvPr>
          <p:cNvSpPr>
            <a:spLocks noGrp="1"/>
          </p:cNvSpPr>
          <p:nvPr>
            <p:ph type="sldNum" sz="quarter" idx="12"/>
          </p:nvPr>
        </p:nvSpPr>
        <p:spPr/>
        <p:txBody>
          <a:bodyPr/>
          <a:lstStyle/>
          <a:p>
            <a:fld id="{CD8304E6-5469-594D-85BC-E468E92D2243}" type="slidenum">
              <a:rPr lang="en-US" smtClean="0"/>
              <a:t>30</a:t>
            </a:fld>
            <a:endParaRPr lang="en-US"/>
          </a:p>
        </p:txBody>
      </p:sp>
      <p:pic>
        <p:nvPicPr>
          <p:cNvPr id="6" name="Picture 2" descr="Logo Cosmic Interacting Matters">
            <a:extLst>
              <a:ext uri="{FF2B5EF4-FFF2-40B4-BE49-F238E27FC236}">
                <a16:creationId xmlns:a16="http://schemas.microsoft.com/office/drawing/2014/main" id="{A6B3928A-F559-AF8A-55E4-4FD67939E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624AA53-9C0D-6AA6-E4AF-1BACCFC12AD0}"/>
              </a:ext>
            </a:extLst>
          </p:cNvPr>
          <p:cNvPicPr>
            <a:picLocks noChangeAspect="1"/>
          </p:cNvPicPr>
          <p:nvPr/>
        </p:nvPicPr>
        <p:blipFill>
          <a:blip r:embed="rId3"/>
          <a:stretch>
            <a:fillRect/>
          </a:stretch>
        </p:blipFill>
        <p:spPr>
          <a:xfrm>
            <a:off x="6096000" y="1103210"/>
            <a:ext cx="6006190" cy="4388084"/>
          </a:xfrm>
          <a:prstGeom prst="rect">
            <a:avLst/>
          </a:prstGeom>
        </p:spPr>
      </p:pic>
      <p:pic>
        <p:nvPicPr>
          <p:cNvPr id="11" name="Content Placeholder 6">
            <a:extLst>
              <a:ext uri="{FF2B5EF4-FFF2-40B4-BE49-F238E27FC236}">
                <a16:creationId xmlns:a16="http://schemas.microsoft.com/office/drawing/2014/main" id="{4F014E8F-2CCE-99F0-B2C1-F84E7D6F3393}"/>
              </a:ext>
            </a:extLst>
          </p:cNvPr>
          <p:cNvPicPr>
            <a:picLocks noChangeAspect="1"/>
          </p:cNvPicPr>
          <p:nvPr/>
        </p:nvPicPr>
        <p:blipFill>
          <a:blip r:embed="rId4"/>
          <a:stretch>
            <a:fillRect/>
          </a:stretch>
        </p:blipFill>
        <p:spPr>
          <a:xfrm>
            <a:off x="0" y="1101896"/>
            <a:ext cx="6006190" cy="4394942"/>
          </a:xfrm>
          <a:prstGeom prst="rect">
            <a:avLst/>
          </a:prstGeom>
        </p:spPr>
      </p:pic>
      <p:sp>
        <p:nvSpPr>
          <p:cNvPr id="12" name="TextBox 11">
            <a:extLst>
              <a:ext uri="{FF2B5EF4-FFF2-40B4-BE49-F238E27FC236}">
                <a16:creationId xmlns:a16="http://schemas.microsoft.com/office/drawing/2014/main" id="{096A8978-AE26-0890-E70B-00ED3913E606}"/>
              </a:ext>
            </a:extLst>
          </p:cNvPr>
          <p:cNvSpPr txBox="1"/>
          <p:nvPr/>
        </p:nvSpPr>
        <p:spPr>
          <a:xfrm>
            <a:off x="2325115" y="5739156"/>
            <a:ext cx="1479892" cy="369332"/>
          </a:xfrm>
          <a:prstGeom prst="rect">
            <a:avLst/>
          </a:prstGeom>
          <a:noFill/>
        </p:spPr>
        <p:txBody>
          <a:bodyPr wrap="none" rtlCol="0">
            <a:spAutoFit/>
          </a:bodyPr>
          <a:lstStyle/>
          <a:p>
            <a:r>
              <a:rPr lang="en-US" dirty="0">
                <a:solidFill>
                  <a:srgbClr val="74B842"/>
                </a:solidFill>
              </a:rPr>
              <a:t>Old ice model</a:t>
            </a:r>
          </a:p>
        </p:txBody>
      </p:sp>
      <p:sp>
        <p:nvSpPr>
          <p:cNvPr id="13" name="TextBox 12">
            <a:extLst>
              <a:ext uri="{FF2B5EF4-FFF2-40B4-BE49-F238E27FC236}">
                <a16:creationId xmlns:a16="http://schemas.microsoft.com/office/drawing/2014/main" id="{FC51EFA9-D925-E353-8EB7-7A2321296696}"/>
              </a:ext>
            </a:extLst>
          </p:cNvPr>
          <p:cNvSpPr txBox="1"/>
          <p:nvPr/>
        </p:nvSpPr>
        <p:spPr>
          <a:xfrm>
            <a:off x="8468628" y="5739156"/>
            <a:ext cx="1581330" cy="369332"/>
          </a:xfrm>
          <a:prstGeom prst="rect">
            <a:avLst/>
          </a:prstGeom>
          <a:noFill/>
        </p:spPr>
        <p:txBody>
          <a:bodyPr wrap="none" rtlCol="0">
            <a:spAutoFit/>
          </a:bodyPr>
          <a:lstStyle/>
          <a:p>
            <a:r>
              <a:rPr lang="en-US" dirty="0">
                <a:solidFill>
                  <a:srgbClr val="74B842"/>
                </a:solidFill>
              </a:rPr>
              <a:t>New ice model</a:t>
            </a:r>
          </a:p>
        </p:txBody>
      </p:sp>
    </p:spTree>
    <p:extLst>
      <p:ext uri="{BB962C8B-B14F-4D97-AF65-F5344CB8AC3E}">
        <p14:creationId xmlns:p14="http://schemas.microsoft.com/office/powerpoint/2010/main" val="449283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85DD8-A6AB-027A-B61D-5A6B8549F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43E04-9E61-5313-56D0-8D9D59B4DF83}"/>
              </a:ext>
            </a:extLst>
          </p:cNvPr>
          <p:cNvSpPr>
            <a:spLocks noGrp="1"/>
          </p:cNvSpPr>
          <p:nvPr>
            <p:ph type="title"/>
          </p:nvPr>
        </p:nvSpPr>
        <p:spPr/>
        <p:txBody>
          <a:bodyPr/>
          <a:lstStyle/>
          <a:p>
            <a:r>
              <a:rPr lang="en-US" dirty="0"/>
              <a:t>Cos(zenith)</a:t>
            </a:r>
          </a:p>
        </p:txBody>
      </p:sp>
      <p:sp>
        <p:nvSpPr>
          <p:cNvPr id="4" name="Date Placeholder 3">
            <a:extLst>
              <a:ext uri="{FF2B5EF4-FFF2-40B4-BE49-F238E27FC236}">
                <a16:creationId xmlns:a16="http://schemas.microsoft.com/office/drawing/2014/main" id="{B8BE270D-E125-D682-088C-F8AB6E6939A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81EDC6-C098-13E4-137E-AC69CE75AB09}"/>
              </a:ext>
            </a:extLst>
          </p:cNvPr>
          <p:cNvSpPr>
            <a:spLocks noGrp="1"/>
          </p:cNvSpPr>
          <p:nvPr>
            <p:ph type="sldNum" sz="quarter" idx="12"/>
          </p:nvPr>
        </p:nvSpPr>
        <p:spPr/>
        <p:txBody>
          <a:bodyPr/>
          <a:lstStyle/>
          <a:p>
            <a:fld id="{CD8304E6-5469-594D-85BC-E468E92D2243}" type="slidenum">
              <a:rPr lang="en-US" smtClean="0"/>
              <a:t>31</a:t>
            </a:fld>
            <a:endParaRPr lang="en-US" dirty="0"/>
          </a:p>
        </p:txBody>
      </p:sp>
      <p:pic>
        <p:nvPicPr>
          <p:cNvPr id="6" name="Picture 2" descr="Logo Cosmic Interacting Matters">
            <a:extLst>
              <a:ext uri="{FF2B5EF4-FFF2-40B4-BE49-F238E27FC236}">
                <a16:creationId xmlns:a16="http://schemas.microsoft.com/office/drawing/2014/main" id="{B2FB1795-D85C-1FE9-7CED-3C0C33AAA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1507EB-58D9-4340-B22D-8549C00B3F17}"/>
              </a:ext>
            </a:extLst>
          </p:cNvPr>
          <p:cNvPicPr>
            <a:picLocks noChangeAspect="1"/>
          </p:cNvPicPr>
          <p:nvPr/>
        </p:nvPicPr>
        <p:blipFill>
          <a:blip r:embed="rId3"/>
          <a:stretch>
            <a:fillRect/>
          </a:stretch>
        </p:blipFill>
        <p:spPr>
          <a:xfrm>
            <a:off x="6172813" y="1099259"/>
            <a:ext cx="6019187" cy="4397579"/>
          </a:xfrm>
          <a:prstGeom prst="rect">
            <a:avLst/>
          </a:prstGeom>
        </p:spPr>
      </p:pic>
      <p:pic>
        <p:nvPicPr>
          <p:cNvPr id="8" name="Content Placeholder 9">
            <a:extLst>
              <a:ext uri="{FF2B5EF4-FFF2-40B4-BE49-F238E27FC236}">
                <a16:creationId xmlns:a16="http://schemas.microsoft.com/office/drawing/2014/main" id="{66AFC570-15BD-70CE-B295-2621207FE761}"/>
              </a:ext>
            </a:extLst>
          </p:cNvPr>
          <p:cNvPicPr>
            <a:picLocks noGrp="1" noChangeAspect="1"/>
          </p:cNvPicPr>
          <p:nvPr>
            <p:ph idx="1"/>
          </p:nvPr>
        </p:nvPicPr>
        <p:blipFill>
          <a:blip r:embed="rId4"/>
          <a:stretch>
            <a:fillRect/>
          </a:stretch>
        </p:blipFill>
        <p:spPr>
          <a:xfrm>
            <a:off x="0" y="1099259"/>
            <a:ext cx="6019187" cy="4404451"/>
          </a:xfrm>
        </p:spPr>
      </p:pic>
      <p:sp>
        <p:nvSpPr>
          <p:cNvPr id="9" name="TextBox 8">
            <a:extLst>
              <a:ext uri="{FF2B5EF4-FFF2-40B4-BE49-F238E27FC236}">
                <a16:creationId xmlns:a16="http://schemas.microsoft.com/office/drawing/2014/main" id="{2A2779C1-D1FD-65DD-55BB-89B0FAD3300D}"/>
              </a:ext>
            </a:extLst>
          </p:cNvPr>
          <p:cNvSpPr txBox="1"/>
          <p:nvPr/>
        </p:nvSpPr>
        <p:spPr>
          <a:xfrm>
            <a:off x="2325115" y="5739156"/>
            <a:ext cx="1479892" cy="369332"/>
          </a:xfrm>
          <a:prstGeom prst="rect">
            <a:avLst/>
          </a:prstGeom>
          <a:noFill/>
        </p:spPr>
        <p:txBody>
          <a:bodyPr wrap="none" rtlCol="0">
            <a:spAutoFit/>
          </a:bodyPr>
          <a:lstStyle/>
          <a:p>
            <a:r>
              <a:rPr lang="en-US" dirty="0">
                <a:solidFill>
                  <a:srgbClr val="74B842"/>
                </a:solidFill>
              </a:rPr>
              <a:t>Old ice model</a:t>
            </a:r>
          </a:p>
        </p:txBody>
      </p:sp>
      <p:sp>
        <p:nvSpPr>
          <p:cNvPr id="10" name="TextBox 9">
            <a:extLst>
              <a:ext uri="{FF2B5EF4-FFF2-40B4-BE49-F238E27FC236}">
                <a16:creationId xmlns:a16="http://schemas.microsoft.com/office/drawing/2014/main" id="{6A6895D7-46FB-56EF-5DC1-960C18311532}"/>
              </a:ext>
            </a:extLst>
          </p:cNvPr>
          <p:cNvSpPr txBox="1"/>
          <p:nvPr/>
        </p:nvSpPr>
        <p:spPr>
          <a:xfrm>
            <a:off x="8468628" y="5739156"/>
            <a:ext cx="1581330" cy="369332"/>
          </a:xfrm>
          <a:prstGeom prst="rect">
            <a:avLst/>
          </a:prstGeom>
          <a:noFill/>
        </p:spPr>
        <p:txBody>
          <a:bodyPr wrap="none" rtlCol="0">
            <a:spAutoFit/>
          </a:bodyPr>
          <a:lstStyle/>
          <a:p>
            <a:r>
              <a:rPr lang="en-US" dirty="0">
                <a:solidFill>
                  <a:srgbClr val="74B842"/>
                </a:solidFill>
              </a:rPr>
              <a:t>New ice model</a:t>
            </a:r>
          </a:p>
        </p:txBody>
      </p:sp>
      <p:sp>
        <p:nvSpPr>
          <p:cNvPr id="12" name="TextBox 11">
            <a:extLst>
              <a:ext uri="{FF2B5EF4-FFF2-40B4-BE49-F238E27FC236}">
                <a16:creationId xmlns:a16="http://schemas.microsoft.com/office/drawing/2014/main" id="{3A8C648E-9D0D-CF70-5213-51D466747D9D}"/>
              </a:ext>
            </a:extLst>
          </p:cNvPr>
          <p:cNvSpPr txBox="1"/>
          <p:nvPr/>
        </p:nvSpPr>
        <p:spPr>
          <a:xfrm>
            <a:off x="7239597" y="6231265"/>
            <a:ext cx="3619645"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t>Artefacts observed in zenith reconstruction</a:t>
            </a:r>
          </a:p>
          <a:p>
            <a:pPr marL="285750" indent="-285750">
              <a:buFont typeface="Wingdings" pitchFamily="2" charset="2"/>
              <a:buChar char="Ø"/>
            </a:pPr>
            <a:r>
              <a:rPr lang="en-US" sz="1400" dirty="0">
                <a:solidFill>
                  <a:srgbClr val="74B842"/>
                </a:solidFill>
              </a:rPr>
              <a:t>Re-train zenith </a:t>
            </a:r>
            <a:r>
              <a:rPr lang="en-US" sz="1400" dirty="0" err="1">
                <a:solidFill>
                  <a:srgbClr val="74B842"/>
                </a:solidFill>
              </a:rPr>
              <a:t>reco</a:t>
            </a:r>
            <a:r>
              <a:rPr lang="en-US" sz="1400" dirty="0">
                <a:solidFill>
                  <a:srgbClr val="74B842"/>
                </a:solidFill>
              </a:rPr>
              <a:t> network</a:t>
            </a:r>
          </a:p>
        </p:txBody>
      </p:sp>
    </p:spTree>
    <p:extLst>
      <p:ext uri="{BB962C8B-B14F-4D97-AF65-F5344CB8AC3E}">
        <p14:creationId xmlns:p14="http://schemas.microsoft.com/office/powerpoint/2010/main" val="3656703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E6B6-4DEA-3461-374D-749023B1A74A}"/>
              </a:ext>
            </a:extLst>
          </p:cNvPr>
          <p:cNvSpPr>
            <a:spLocks noGrp="1"/>
          </p:cNvSpPr>
          <p:nvPr>
            <p:ph type="ctrTitle"/>
          </p:nvPr>
        </p:nvSpPr>
        <p:spPr/>
        <p:txBody>
          <a:bodyPr>
            <a:normAutofit fontScale="90000"/>
          </a:bodyPr>
          <a:lstStyle/>
          <a:p>
            <a:r>
              <a:rPr lang="en-US" dirty="0"/>
              <a:t>Include Systematic Uncertainties on Effective Area</a:t>
            </a:r>
          </a:p>
        </p:txBody>
      </p:sp>
      <p:sp>
        <p:nvSpPr>
          <p:cNvPr id="3" name="Subtitle 2">
            <a:extLst>
              <a:ext uri="{FF2B5EF4-FFF2-40B4-BE49-F238E27FC236}">
                <a16:creationId xmlns:a16="http://schemas.microsoft.com/office/drawing/2014/main" id="{51D86B79-3D46-B61D-CC17-2796A8F4A888}"/>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BFF65B0F-492F-2DDE-A7FB-9D8FDF1F22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B7EFF-88A3-668F-D237-507588AAD638}"/>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6" name="Picture 2" descr="Logo Cosmic Interacting Matters">
            <a:extLst>
              <a:ext uri="{FF2B5EF4-FFF2-40B4-BE49-F238E27FC236}">
                <a16:creationId xmlns:a16="http://schemas.microsoft.com/office/drawing/2014/main" id="{6C4B9776-FCDC-5E86-1C5D-1E6AC9F18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542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3C75-1527-D3F3-7262-F8CB56426194}"/>
              </a:ext>
            </a:extLst>
          </p:cNvPr>
          <p:cNvSpPr>
            <a:spLocks noGrp="1"/>
          </p:cNvSpPr>
          <p:nvPr>
            <p:ph type="title"/>
          </p:nvPr>
        </p:nvSpPr>
        <p:spPr>
          <a:xfrm>
            <a:off x="2992922" y="-97095"/>
            <a:ext cx="11508010" cy="742315"/>
          </a:xfrm>
        </p:spPr>
        <p:txBody>
          <a:bodyPr/>
          <a:lstStyle/>
          <a:p>
            <a:r>
              <a:rPr lang="en-US" dirty="0"/>
              <a:t>Effective Area</a:t>
            </a:r>
          </a:p>
        </p:txBody>
      </p:sp>
      <p:sp>
        <p:nvSpPr>
          <p:cNvPr id="4" name="Date Placeholder 3">
            <a:extLst>
              <a:ext uri="{FF2B5EF4-FFF2-40B4-BE49-F238E27FC236}">
                <a16:creationId xmlns:a16="http://schemas.microsoft.com/office/drawing/2014/main" id="{E5EAA45D-0A26-D156-0ED5-91A9112F615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D26E27A-1842-9DDE-B5AF-E95009B4036C}"/>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18" name="Picture 17" descr="A graph of a diagram&#10;&#10;AI-generated content may be incorrect.">
            <a:extLst>
              <a:ext uri="{FF2B5EF4-FFF2-40B4-BE49-F238E27FC236}">
                <a16:creationId xmlns:a16="http://schemas.microsoft.com/office/drawing/2014/main" id="{0849B029-B6DD-8456-D4AC-53106211C4BF}"/>
              </a:ext>
            </a:extLst>
          </p:cNvPr>
          <p:cNvPicPr>
            <a:picLocks noChangeAspect="1"/>
          </p:cNvPicPr>
          <p:nvPr/>
        </p:nvPicPr>
        <p:blipFill>
          <a:blip r:embed="rId2"/>
          <a:stretch>
            <a:fillRect/>
          </a:stretch>
        </p:blipFill>
        <p:spPr>
          <a:xfrm>
            <a:off x="4037861" y="442741"/>
            <a:ext cx="4037866" cy="2954648"/>
          </a:xfrm>
          <a:prstGeom prst="rect">
            <a:avLst/>
          </a:prstGeom>
        </p:spPr>
      </p:pic>
      <p:pic>
        <p:nvPicPr>
          <p:cNvPr id="20" name="Picture 19" descr="A graph of a graph showing a number of holes&#10;&#10;AI-generated content may be incorrect.">
            <a:extLst>
              <a:ext uri="{FF2B5EF4-FFF2-40B4-BE49-F238E27FC236}">
                <a16:creationId xmlns:a16="http://schemas.microsoft.com/office/drawing/2014/main" id="{54859733-091F-BD9F-2DFB-5E2F07FB0BE2}"/>
              </a:ext>
            </a:extLst>
          </p:cNvPr>
          <p:cNvPicPr>
            <a:picLocks noChangeAspect="1"/>
          </p:cNvPicPr>
          <p:nvPr/>
        </p:nvPicPr>
        <p:blipFill>
          <a:blip r:embed="rId3"/>
          <a:stretch>
            <a:fillRect/>
          </a:stretch>
        </p:blipFill>
        <p:spPr>
          <a:xfrm>
            <a:off x="8154137" y="442740"/>
            <a:ext cx="4037867" cy="2954649"/>
          </a:xfrm>
          <a:prstGeom prst="rect">
            <a:avLst/>
          </a:prstGeom>
        </p:spPr>
      </p:pic>
      <p:pic>
        <p:nvPicPr>
          <p:cNvPr id="22" name="Picture 21" descr="A graph of a graph showing a number of holes&#10;&#10;AI-generated content may be incorrect.">
            <a:extLst>
              <a:ext uri="{FF2B5EF4-FFF2-40B4-BE49-F238E27FC236}">
                <a16:creationId xmlns:a16="http://schemas.microsoft.com/office/drawing/2014/main" id="{877A75FE-9C8C-C30F-1448-0923D8DF016D}"/>
              </a:ext>
            </a:extLst>
          </p:cNvPr>
          <p:cNvPicPr>
            <a:picLocks noChangeAspect="1"/>
          </p:cNvPicPr>
          <p:nvPr/>
        </p:nvPicPr>
        <p:blipFill>
          <a:blip r:embed="rId4"/>
          <a:stretch>
            <a:fillRect/>
          </a:stretch>
        </p:blipFill>
        <p:spPr>
          <a:xfrm>
            <a:off x="8154135" y="3429000"/>
            <a:ext cx="4037865" cy="2954647"/>
          </a:xfrm>
          <a:prstGeom prst="rect">
            <a:avLst/>
          </a:prstGeom>
        </p:spPr>
      </p:pic>
      <p:pic>
        <p:nvPicPr>
          <p:cNvPr id="26" name="Content Placeholder 25" descr="A graph of different colors and lines&#10;&#10;AI-generated content may be incorrect.">
            <a:extLst>
              <a:ext uri="{FF2B5EF4-FFF2-40B4-BE49-F238E27FC236}">
                <a16:creationId xmlns:a16="http://schemas.microsoft.com/office/drawing/2014/main" id="{45D46A07-7938-2A8B-9643-19F600ED583C}"/>
              </a:ext>
            </a:extLst>
          </p:cNvPr>
          <p:cNvPicPr>
            <a:picLocks noGrp="1" noChangeAspect="1"/>
          </p:cNvPicPr>
          <p:nvPr>
            <p:ph idx="1"/>
          </p:nvPr>
        </p:nvPicPr>
        <p:blipFill>
          <a:blip r:embed="rId5"/>
          <a:stretch>
            <a:fillRect/>
          </a:stretch>
        </p:blipFill>
        <p:spPr>
          <a:xfrm>
            <a:off x="4116267" y="3460612"/>
            <a:ext cx="4037868" cy="2954650"/>
          </a:xfrm>
        </p:spPr>
      </p:pic>
      <p:pic>
        <p:nvPicPr>
          <p:cNvPr id="28" name="Picture 27" descr="A graph of a graph showing a number of different colored lines&#10;&#10;AI-generated content may be incorrect.">
            <a:extLst>
              <a:ext uri="{FF2B5EF4-FFF2-40B4-BE49-F238E27FC236}">
                <a16:creationId xmlns:a16="http://schemas.microsoft.com/office/drawing/2014/main" id="{CAFBDA6F-CB05-9FA9-E546-6FE6553E6808}"/>
              </a:ext>
            </a:extLst>
          </p:cNvPr>
          <p:cNvPicPr>
            <a:picLocks noChangeAspect="1"/>
          </p:cNvPicPr>
          <p:nvPr/>
        </p:nvPicPr>
        <p:blipFill>
          <a:blip r:embed="rId6"/>
          <a:stretch>
            <a:fillRect/>
          </a:stretch>
        </p:blipFill>
        <p:spPr>
          <a:xfrm>
            <a:off x="78398" y="3460612"/>
            <a:ext cx="4037869" cy="2954650"/>
          </a:xfrm>
          <a:prstGeom prst="rect">
            <a:avLst/>
          </a:prstGeom>
        </p:spPr>
      </p:pic>
      <p:pic>
        <p:nvPicPr>
          <p:cNvPr id="29" name="Content Placeholder 10" descr="A graph of a graph&#10;&#10;AI-generated content may be incorrect.">
            <a:extLst>
              <a:ext uri="{FF2B5EF4-FFF2-40B4-BE49-F238E27FC236}">
                <a16:creationId xmlns:a16="http://schemas.microsoft.com/office/drawing/2014/main" id="{ADED57ED-CDAF-4034-E1D4-C9569908E8FC}"/>
              </a:ext>
            </a:extLst>
          </p:cNvPr>
          <p:cNvPicPr>
            <a:picLocks noChangeAspect="1"/>
          </p:cNvPicPr>
          <p:nvPr/>
        </p:nvPicPr>
        <p:blipFill>
          <a:blip r:embed="rId7"/>
          <a:stretch>
            <a:fillRect/>
          </a:stretch>
        </p:blipFill>
        <p:spPr>
          <a:xfrm>
            <a:off x="-5" y="474351"/>
            <a:ext cx="4037866" cy="2954649"/>
          </a:xfrm>
          <a:prstGeom prst="rect">
            <a:avLst/>
          </a:prstGeom>
        </p:spPr>
      </p:pic>
      <p:sp>
        <p:nvSpPr>
          <p:cNvPr id="16" name="TextBox 15">
            <a:extLst>
              <a:ext uri="{FF2B5EF4-FFF2-40B4-BE49-F238E27FC236}">
                <a16:creationId xmlns:a16="http://schemas.microsoft.com/office/drawing/2014/main" id="{F6AC1C5D-3934-9C6B-2384-04405F790A73}"/>
              </a:ext>
            </a:extLst>
          </p:cNvPr>
          <p:cNvSpPr txBox="1"/>
          <p:nvPr/>
        </p:nvSpPr>
        <p:spPr>
          <a:xfrm>
            <a:off x="7030788" y="28726"/>
            <a:ext cx="264341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Baseline: entire set</a:t>
            </a:r>
          </a:p>
          <a:p>
            <a:pPr marL="285750" indent="-285750">
              <a:buFont typeface="Arial" panose="020B0604020202020204" pitchFamily="34" charset="0"/>
              <a:buChar char="•"/>
            </a:pPr>
            <a:r>
              <a:rPr lang="en-US" sz="1400" dirty="0"/>
              <a:t>Subset: above/below median </a:t>
            </a:r>
          </a:p>
          <a:p>
            <a:pPr marL="285750" indent="-285750">
              <a:buFont typeface="Arial" panose="020B0604020202020204" pitchFamily="34" charset="0"/>
              <a:buChar char="•"/>
            </a:pPr>
            <a:endParaRPr lang="en-US" sz="1400" dirty="0"/>
          </a:p>
        </p:txBody>
      </p:sp>
      <p:pic>
        <p:nvPicPr>
          <p:cNvPr id="30" name="Picture 2" descr="Logo Cosmic Interacting Matters">
            <a:extLst>
              <a:ext uri="{FF2B5EF4-FFF2-40B4-BE49-F238E27FC236}">
                <a16:creationId xmlns:a16="http://schemas.microsoft.com/office/drawing/2014/main" id="{C9B0FF4A-A46F-986E-784E-FA006AFA9C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426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graph of energy&#10;&#10;AI-generated content may be incorrect.">
            <a:extLst>
              <a:ext uri="{FF2B5EF4-FFF2-40B4-BE49-F238E27FC236}">
                <a16:creationId xmlns:a16="http://schemas.microsoft.com/office/drawing/2014/main" id="{4D992CFE-F2E5-5904-B7CF-ECCE460AFBE8}"/>
              </a:ext>
            </a:extLst>
          </p:cNvPr>
          <p:cNvPicPr>
            <a:picLocks noChangeAspect="1"/>
          </p:cNvPicPr>
          <p:nvPr/>
        </p:nvPicPr>
        <p:blipFill>
          <a:blip r:embed="rId2"/>
          <a:stretch>
            <a:fillRect/>
          </a:stretch>
        </p:blipFill>
        <p:spPr>
          <a:xfrm>
            <a:off x="3581400" y="736282"/>
            <a:ext cx="7636042" cy="5947391"/>
          </a:xfrm>
          <a:prstGeom prst="rect">
            <a:avLst/>
          </a:prstGeom>
        </p:spPr>
      </p:pic>
      <p:sp>
        <p:nvSpPr>
          <p:cNvPr id="2" name="Title 1">
            <a:extLst>
              <a:ext uri="{FF2B5EF4-FFF2-40B4-BE49-F238E27FC236}">
                <a16:creationId xmlns:a16="http://schemas.microsoft.com/office/drawing/2014/main" id="{1CD9D9E8-281E-66B7-AF39-C78A47724D37}"/>
              </a:ext>
            </a:extLst>
          </p:cNvPr>
          <p:cNvSpPr>
            <a:spLocks noGrp="1"/>
          </p:cNvSpPr>
          <p:nvPr>
            <p:ph type="title"/>
          </p:nvPr>
        </p:nvSpPr>
        <p:spPr/>
        <p:txBody>
          <a:bodyPr/>
          <a:lstStyle/>
          <a:p>
            <a:r>
              <a:rPr lang="en-US" dirty="0" err="1"/>
              <a:t>MCEq</a:t>
            </a:r>
            <a:r>
              <a:rPr lang="en-US" dirty="0"/>
              <a:t> vs CORSIKA</a:t>
            </a:r>
          </a:p>
        </p:txBody>
      </p:sp>
      <p:sp>
        <p:nvSpPr>
          <p:cNvPr id="4" name="Date Placeholder 3">
            <a:extLst>
              <a:ext uri="{FF2B5EF4-FFF2-40B4-BE49-F238E27FC236}">
                <a16:creationId xmlns:a16="http://schemas.microsoft.com/office/drawing/2014/main" id="{9CE8176E-3E67-CB21-C6EE-5AD4B4AC886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1E65D1-C9C4-93B3-0751-3821E3E7DFB9}"/>
              </a:ext>
            </a:extLst>
          </p:cNvPr>
          <p:cNvSpPr>
            <a:spLocks noGrp="1"/>
          </p:cNvSpPr>
          <p:nvPr>
            <p:ph type="sldNum" sz="quarter" idx="12"/>
          </p:nvPr>
        </p:nvSpPr>
        <p:spPr/>
        <p:txBody>
          <a:bodyPr/>
          <a:lstStyle/>
          <a:p>
            <a:fld id="{CD8304E6-5469-594D-85BC-E468E92D2243}" type="slidenum">
              <a:rPr lang="en-US" smtClean="0"/>
              <a:t>34</a:t>
            </a:fld>
            <a:endParaRPr lang="en-US"/>
          </a:p>
        </p:txBody>
      </p:sp>
      <p:pic>
        <p:nvPicPr>
          <p:cNvPr id="14" name="Picture 2" descr="Logo Cosmic Interacting Matters">
            <a:extLst>
              <a:ext uri="{FF2B5EF4-FFF2-40B4-BE49-F238E27FC236}">
                <a16:creationId xmlns:a16="http://schemas.microsoft.com/office/drawing/2014/main" id="{3443FEA9-844E-B8B7-1F85-B7C62A284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6ED9901-9D48-D20A-F64D-F6952768008D}"/>
              </a:ext>
            </a:extLst>
          </p:cNvPr>
          <p:cNvSpPr txBox="1"/>
          <p:nvPr/>
        </p:nvSpPr>
        <p:spPr>
          <a:xfrm>
            <a:off x="452387" y="1790299"/>
            <a:ext cx="3034100" cy="4247317"/>
          </a:xfrm>
          <a:prstGeom prst="rect">
            <a:avLst/>
          </a:prstGeom>
          <a:noFill/>
        </p:spPr>
        <p:txBody>
          <a:bodyPr wrap="none" rtlCol="0">
            <a:spAutoFit/>
          </a:bodyPr>
          <a:lstStyle/>
          <a:p>
            <a:r>
              <a:rPr lang="en-US" dirty="0"/>
              <a:t>Uncertainties on Flux</a:t>
            </a:r>
          </a:p>
          <a:p>
            <a:endParaRPr lang="en-US" dirty="0"/>
          </a:p>
          <a:p>
            <a:pPr marL="285750" indent="-285750">
              <a:buFont typeface="Arial" panose="020B0604020202020204" pitchFamily="34" charset="0"/>
              <a:buChar char="•"/>
            </a:pPr>
            <a:r>
              <a:rPr lang="en-US" dirty="0"/>
              <a:t>CORSIKA stat.</a:t>
            </a:r>
          </a:p>
          <a:p>
            <a:pPr marL="285750" indent="-285750">
              <a:buFont typeface="Arial" panose="020B0604020202020204" pitchFamily="34" charset="0"/>
              <a:buChar char="•"/>
            </a:pPr>
            <a:r>
              <a:rPr lang="en-US" dirty="0"/>
              <a:t>Eff. area stat.</a:t>
            </a:r>
          </a:p>
          <a:p>
            <a:pPr marL="285750" indent="-285750">
              <a:buFont typeface="Arial" panose="020B0604020202020204" pitchFamily="34" charset="0"/>
              <a:buChar char="•"/>
            </a:pPr>
            <a:r>
              <a:rPr lang="en-US" dirty="0"/>
              <a:t>Eff. area sys.</a:t>
            </a:r>
          </a:p>
          <a:p>
            <a:pPr marL="285750" indent="-285750">
              <a:buFont typeface="Arial" panose="020B0604020202020204" pitchFamily="34" charset="0"/>
              <a:buChar char="•"/>
            </a:pPr>
            <a:r>
              <a:rPr lang="en-US" dirty="0"/>
              <a:t>Eff. area stat. on sys. subset</a:t>
            </a:r>
          </a:p>
          <a:p>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r>
              <a:rPr lang="en-US" dirty="0">
                <a:solidFill>
                  <a:srgbClr val="74B842"/>
                </a:solidFill>
              </a:rPr>
              <a:t>Good agreement between </a:t>
            </a:r>
            <a:br>
              <a:rPr lang="en-US" dirty="0">
                <a:solidFill>
                  <a:srgbClr val="74B842"/>
                </a:solidFill>
              </a:rPr>
            </a:br>
            <a:r>
              <a:rPr lang="en-US" dirty="0" err="1">
                <a:solidFill>
                  <a:srgbClr val="74B842"/>
                </a:solidFill>
              </a:rPr>
              <a:t>MCEq</a:t>
            </a:r>
            <a:r>
              <a:rPr lang="en-US" dirty="0">
                <a:solidFill>
                  <a:srgbClr val="74B842"/>
                </a:solidFill>
              </a:rPr>
              <a:t> &amp; CORSIKA </a:t>
            </a:r>
          </a:p>
        </p:txBody>
      </p:sp>
      <p:sp>
        <p:nvSpPr>
          <p:cNvPr id="18" name="TextBox 17">
            <a:extLst>
              <a:ext uri="{FF2B5EF4-FFF2-40B4-BE49-F238E27FC236}">
                <a16:creationId xmlns:a16="http://schemas.microsoft.com/office/drawing/2014/main" id="{93BE406F-22F1-FAC5-7B51-86EA91D02F82}"/>
              </a:ext>
            </a:extLst>
          </p:cNvPr>
          <p:cNvSpPr txBox="1"/>
          <p:nvPr/>
        </p:nvSpPr>
        <p:spPr>
          <a:xfrm>
            <a:off x="538480" y="4104612"/>
            <a:ext cx="1710533" cy="646331"/>
          </a:xfrm>
          <a:prstGeom prst="rect">
            <a:avLst/>
          </a:prstGeom>
          <a:noFill/>
        </p:spPr>
        <p:txBody>
          <a:bodyPr wrap="none" rtlCol="0">
            <a:spAutoFit/>
          </a:bodyPr>
          <a:lstStyle/>
          <a:p>
            <a:r>
              <a:rPr lang="en-US" dirty="0"/>
              <a:t>𝛘</a:t>
            </a:r>
            <a:r>
              <a:rPr lang="en-US" baseline="30000" dirty="0"/>
              <a:t>2</a:t>
            </a:r>
            <a:r>
              <a:rPr lang="en-US" dirty="0"/>
              <a:t>– Test</a:t>
            </a:r>
            <a:r>
              <a:rPr lang="en-US" dirty="0">
                <a:sym typeface="Wingdings" pitchFamily="2" charset="2"/>
              </a:rPr>
              <a:t> (H3a):</a:t>
            </a:r>
          </a:p>
          <a:p>
            <a:r>
              <a:rPr lang="en-US" dirty="0">
                <a:sym typeface="Wingdings" pitchFamily="2" charset="2"/>
              </a:rPr>
              <a:t>p—value: 0.683</a:t>
            </a:r>
            <a:r>
              <a:rPr lang="en-US" dirty="0"/>
              <a:t> </a:t>
            </a:r>
          </a:p>
        </p:txBody>
      </p:sp>
    </p:spTree>
    <p:extLst>
      <p:ext uri="{BB962C8B-B14F-4D97-AF65-F5344CB8AC3E}">
        <p14:creationId xmlns:p14="http://schemas.microsoft.com/office/powerpoint/2010/main" val="1098690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FCF4-D184-0BB8-6CC9-F961B8E39F23}"/>
              </a:ext>
            </a:extLst>
          </p:cNvPr>
          <p:cNvSpPr>
            <a:spLocks noGrp="1"/>
          </p:cNvSpPr>
          <p:nvPr>
            <p:ph type="ctrTitle"/>
          </p:nvPr>
        </p:nvSpPr>
        <p:spPr/>
        <p:txBody>
          <a:bodyPr/>
          <a:lstStyle/>
          <a:p>
            <a:r>
              <a:rPr lang="en-US" dirty="0"/>
              <a:t>Unfold </a:t>
            </a:r>
            <a:r>
              <a:rPr lang="en-US" dirty="0" err="1"/>
              <a:t>Burnsample</a:t>
            </a:r>
            <a:endParaRPr lang="en-US" dirty="0"/>
          </a:p>
        </p:txBody>
      </p:sp>
      <p:sp>
        <p:nvSpPr>
          <p:cNvPr id="3" name="Subtitle 2">
            <a:extLst>
              <a:ext uri="{FF2B5EF4-FFF2-40B4-BE49-F238E27FC236}">
                <a16:creationId xmlns:a16="http://schemas.microsoft.com/office/drawing/2014/main" id="{71973068-E2EB-207C-2A07-C8CDCCBD26BF}"/>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1AEC17C3-16EA-AA4D-FB21-917EA25AC48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0AE366D-3A42-5FA9-2570-68AB7253776B}"/>
              </a:ext>
            </a:extLst>
          </p:cNvPr>
          <p:cNvSpPr>
            <a:spLocks noGrp="1"/>
          </p:cNvSpPr>
          <p:nvPr>
            <p:ph type="sldNum" sz="quarter" idx="12"/>
          </p:nvPr>
        </p:nvSpPr>
        <p:spPr/>
        <p:txBody>
          <a:bodyPr/>
          <a:lstStyle/>
          <a:p>
            <a:fld id="{CD8304E6-5469-594D-85BC-E468E92D2243}" type="slidenum">
              <a:rPr lang="en-US" smtClean="0"/>
              <a:t>35</a:t>
            </a:fld>
            <a:endParaRPr lang="en-US"/>
          </a:p>
        </p:txBody>
      </p:sp>
      <p:pic>
        <p:nvPicPr>
          <p:cNvPr id="6" name="Picture 2" descr="Logo Cosmic Interacting Matters">
            <a:extLst>
              <a:ext uri="{FF2B5EF4-FFF2-40B4-BE49-F238E27FC236}">
                <a16:creationId xmlns:a16="http://schemas.microsoft.com/office/drawing/2014/main" id="{A05AD93C-3416-7F4C-30EC-EF0159FC9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71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2DCA-67CC-B0AF-E1AB-E46E7A816AD8}"/>
              </a:ext>
            </a:extLst>
          </p:cNvPr>
          <p:cNvSpPr>
            <a:spLocks noGrp="1"/>
          </p:cNvSpPr>
          <p:nvPr>
            <p:ph type="title"/>
          </p:nvPr>
        </p:nvSpPr>
        <p:spPr/>
        <p:txBody>
          <a:bodyPr/>
          <a:lstStyle/>
          <a:p>
            <a:r>
              <a:rPr lang="en-US" dirty="0"/>
              <a:t>Unfold </a:t>
            </a:r>
            <a:r>
              <a:rPr lang="en-US" dirty="0" err="1"/>
              <a:t>Burnsample</a:t>
            </a:r>
            <a:endParaRPr lang="en-US" dirty="0"/>
          </a:p>
        </p:txBody>
      </p:sp>
      <p:pic>
        <p:nvPicPr>
          <p:cNvPr id="7" name="Content Placeholder 6" descr="A graph of a graph of energy&#10;&#10;AI-generated content may be incorrect.">
            <a:extLst>
              <a:ext uri="{FF2B5EF4-FFF2-40B4-BE49-F238E27FC236}">
                <a16:creationId xmlns:a16="http://schemas.microsoft.com/office/drawing/2014/main" id="{3E67A09B-D617-3829-4E78-54C8EB5D2E97}"/>
              </a:ext>
            </a:extLst>
          </p:cNvPr>
          <p:cNvPicPr>
            <a:picLocks noGrp="1" noChangeAspect="1"/>
          </p:cNvPicPr>
          <p:nvPr>
            <p:ph idx="1"/>
          </p:nvPr>
        </p:nvPicPr>
        <p:blipFill>
          <a:blip r:embed="rId2"/>
          <a:stretch>
            <a:fillRect/>
          </a:stretch>
        </p:blipFill>
        <p:spPr>
          <a:xfrm>
            <a:off x="0" y="1010651"/>
            <a:ext cx="6012999" cy="4399923"/>
          </a:xfrm>
        </p:spPr>
      </p:pic>
      <p:sp>
        <p:nvSpPr>
          <p:cNvPr id="4" name="Date Placeholder 3">
            <a:extLst>
              <a:ext uri="{FF2B5EF4-FFF2-40B4-BE49-F238E27FC236}">
                <a16:creationId xmlns:a16="http://schemas.microsoft.com/office/drawing/2014/main" id="{E8BD5578-39C7-3C8A-7F57-625F047D094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3BF1FC-2AFD-BFF2-32C0-E15E8ADBCE57}"/>
              </a:ext>
            </a:extLst>
          </p:cNvPr>
          <p:cNvSpPr>
            <a:spLocks noGrp="1"/>
          </p:cNvSpPr>
          <p:nvPr>
            <p:ph type="sldNum" sz="quarter" idx="12"/>
          </p:nvPr>
        </p:nvSpPr>
        <p:spPr/>
        <p:txBody>
          <a:bodyPr/>
          <a:lstStyle/>
          <a:p>
            <a:fld id="{CD8304E6-5469-594D-85BC-E468E92D2243}" type="slidenum">
              <a:rPr lang="en-US" smtClean="0"/>
              <a:t>36</a:t>
            </a:fld>
            <a:endParaRPr lang="en-US"/>
          </a:p>
        </p:txBody>
      </p:sp>
      <p:pic>
        <p:nvPicPr>
          <p:cNvPr id="10" name="Picture 2" descr="Logo Cosmic Interacting Matters">
            <a:extLst>
              <a:ext uri="{FF2B5EF4-FFF2-40B4-BE49-F238E27FC236}">
                <a16:creationId xmlns:a16="http://schemas.microsoft.com/office/drawing/2014/main" id="{5F7D66F6-E3D1-68F4-E4D5-5C8884A0C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graph of a graph of energy&#10;&#10;AI-generated content may be incorrect.">
            <a:extLst>
              <a:ext uri="{FF2B5EF4-FFF2-40B4-BE49-F238E27FC236}">
                <a16:creationId xmlns:a16="http://schemas.microsoft.com/office/drawing/2014/main" id="{D8B817D1-F141-389E-C95A-224F8C527FCA}"/>
              </a:ext>
            </a:extLst>
          </p:cNvPr>
          <p:cNvPicPr>
            <a:picLocks noChangeAspect="1"/>
          </p:cNvPicPr>
          <p:nvPr/>
        </p:nvPicPr>
        <p:blipFill>
          <a:blip r:embed="rId4"/>
          <a:stretch>
            <a:fillRect/>
          </a:stretch>
        </p:blipFill>
        <p:spPr>
          <a:xfrm>
            <a:off x="6179000" y="1010650"/>
            <a:ext cx="6013000" cy="4399923"/>
          </a:xfrm>
          <a:prstGeom prst="rect">
            <a:avLst/>
          </a:prstGeom>
        </p:spPr>
      </p:pic>
      <p:sp>
        <p:nvSpPr>
          <p:cNvPr id="13" name="TextBox 12">
            <a:extLst>
              <a:ext uri="{FF2B5EF4-FFF2-40B4-BE49-F238E27FC236}">
                <a16:creationId xmlns:a16="http://schemas.microsoft.com/office/drawing/2014/main" id="{D9139AE6-7848-97BA-CC97-8FEA8148905C}"/>
              </a:ext>
            </a:extLst>
          </p:cNvPr>
          <p:cNvSpPr txBox="1"/>
          <p:nvPr/>
        </p:nvSpPr>
        <p:spPr>
          <a:xfrm>
            <a:off x="3801979" y="1752966"/>
            <a:ext cx="505267" cy="369332"/>
          </a:xfrm>
          <a:prstGeom prst="rect">
            <a:avLst/>
          </a:prstGeom>
          <a:noFill/>
        </p:spPr>
        <p:txBody>
          <a:bodyPr wrap="none" rtlCol="0">
            <a:spAutoFit/>
          </a:bodyPr>
          <a:lstStyle/>
          <a:p>
            <a:r>
              <a:rPr lang="en-US" dirty="0">
                <a:solidFill>
                  <a:srgbClr val="74B842"/>
                </a:solidFill>
              </a:rPr>
              <a:t>MC</a:t>
            </a:r>
          </a:p>
        </p:txBody>
      </p:sp>
      <p:sp>
        <p:nvSpPr>
          <p:cNvPr id="14" name="TextBox 13">
            <a:extLst>
              <a:ext uri="{FF2B5EF4-FFF2-40B4-BE49-F238E27FC236}">
                <a16:creationId xmlns:a16="http://schemas.microsoft.com/office/drawing/2014/main" id="{A3DE18E4-868E-7F7B-F24D-1E3B34A68F58}"/>
              </a:ext>
            </a:extLst>
          </p:cNvPr>
          <p:cNvSpPr txBox="1"/>
          <p:nvPr/>
        </p:nvSpPr>
        <p:spPr>
          <a:xfrm>
            <a:off x="9423935" y="1752965"/>
            <a:ext cx="1308371" cy="369332"/>
          </a:xfrm>
          <a:prstGeom prst="rect">
            <a:avLst/>
          </a:prstGeom>
          <a:noFill/>
        </p:spPr>
        <p:txBody>
          <a:bodyPr wrap="none" rtlCol="0">
            <a:spAutoFit/>
          </a:bodyPr>
          <a:lstStyle/>
          <a:p>
            <a:r>
              <a:rPr lang="en-US" dirty="0" err="1">
                <a:solidFill>
                  <a:srgbClr val="74B842"/>
                </a:solidFill>
              </a:rPr>
              <a:t>Burnsample</a:t>
            </a:r>
            <a:endParaRPr lang="en-US" dirty="0">
              <a:solidFill>
                <a:srgbClr val="74B842"/>
              </a:solidFill>
            </a:endParaRPr>
          </a:p>
        </p:txBody>
      </p:sp>
      <p:sp>
        <p:nvSpPr>
          <p:cNvPr id="15" name="TextBox 14">
            <a:extLst>
              <a:ext uri="{FF2B5EF4-FFF2-40B4-BE49-F238E27FC236}">
                <a16:creationId xmlns:a16="http://schemas.microsoft.com/office/drawing/2014/main" id="{25AC6722-6246-2EE1-5DE1-E4CCD5B75424}"/>
              </a:ext>
            </a:extLst>
          </p:cNvPr>
          <p:cNvSpPr txBox="1"/>
          <p:nvPr/>
        </p:nvSpPr>
        <p:spPr>
          <a:xfrm>
            <a:off x="4426692" y="6308209"/>
            <a:ext cx="4050276"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Unfolding works on MC &amp; </a:t>
            </a:r>
            <a:r>
              <a:rPr lang="en-US" dirty="0" err="1">
                <a:solidFill>
                  <a:srgbClr val="74B842"/>
                </a:solidFill>
              </a:rPr>
              <a:t>burnsample</a:t>
            </a:r>
            <a:endParaRPr lang="en-US" dirty="0">
              <a:solidFill>
                <a:srgbClr val="74B842"/>
              </a:solidFill>
            </a:endParaRPr>
          </a:p>
        </p:txBody>
      </p:sp>
      <p:sp>
        <p:nvSpPr>
          <p:cNvPr id="16" name="TextBox 15">
            <a:extLst>
              <a:ext uri="{FF2B5EF4-FFF2-40B4-BE49-F238E27FC236}">
                <a16:creationId xmlns:a16="http://schemas.microsoft.com/office/drawing/2014/main" id="{E883EE31-C233-8015-FAB4-1B0D4E7913E1}"/>
              </a:ext>
            </a:extLst>
          </p:cNvPr>
          <p:cNvSpPr txBox="1"/>
          <p:nvPr/>
        </p:nvSpPr>
        <p:spPr>
          <a:xfrm>
            <a:off x="1380983" y="5433020"/>
            <a:ext cx="2531783" cy="646331"/>
          </a:xfrm>
          <a:prstGeom prst="rect">
            <a:avLst/>
          </a:prstGeom>
          <a:noFill/>
        </p:spPr>
        <p:txBody>
          <a:bodyPr wrap="none" rtlCol="0">
            <a:spAutoFit/>
          </a:bodyPr>
          <a:lstStyle/>
          <a:p>
            <a:r>
              <a:rPr lang="en-US" dirty="0"/>
              <a:t>𝛘</a:t>
            </a:r>
            <a:r>
              <a:rPr lang="en-US" baseline="30000" dirty="0"/>
              <a:t>2</a:t>
            </a:r>
            <a:r>
              <a:rPr lang="en-US" dirty="0"/>
              <a:t>– Test</a:t>
            </a:r>
            <a:r>
              <a:rPr lang="en-US" dirty="0">
                <a:sym typeface="Wingdings" pitchFamily="2" charset="2"/>
              </a:rPr>
              <a:t> (H3a) </a:t>
            </a:r>
            <a:r>
              <a:rPr lang="en-US">
                <a:sym typeface="Wingdings" pitchFamily="2" charset="2"/>
              </a:rPr>
              <a:t>Conv only:</a:t>
            </a:r>
            <a:endParaRPr lang="en-US" dirty="0">
              <a:sym typeface="Wingdings" pitchFamily="2" charset="2"/>
            </a:endParaRPr>
          </a:p>
          <a:p>
            <a:r>
              <a:rPr lang="en-US" dirty="0">
                <a:sym typeface="Wingdings" pitchFamily="2" charset="2"/>
              </a:rPr>
              <a:t>p—value: 0.587</a:t>
            </a:r>
            <a:r>
              <a:rPr lang="en-US" dirty="0"/>
              <a:t> </a:t>
            </a:r>
          </a:p>
        </p:txBody>
      </p:sp>
    </p:spTree>
    <p:extLst>
      <p:ext uri="{BB962C8B-B14F-4D97-AF65-F5344CB8AC3E}">
        <p14:creationId xmlns:p14="http://schemas.microsoft.com/office/powerpoint/2010/main" val="4272877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EDCF-DC0E-E7FB-4D9E-EA41F1D9B0CE}"/>
              </a:ext>
            </a:extLst>
          </p:cNvPr>
          <p:cNvSpPr>
            <a:spLocks noGrp="1"/>
          </p:cNvSpPr>
          <p:nvPr>
            <p:ph type="title"/>
          </p:nvPr>
        </p:nvSpPr>
        <p:spPr/>
        <p:txBody>
          <a:bodyPr/>
          <a:lstStyle/>
          <a:p>
            <a:r>
              <a:rPr lang="en-US" dirty="0"/>
              <a:t>Stopping Muons and Leading Muons</a:t>
            </a:r>
          </a:p>
        </p:txBody>
      </p:sp>
      <p:sp>
        <p:nvSpPr>
          <p:cNvPr id="4" name="Date Placeholder 3">
            <a:extLst>
              <a:ext uri="{FF2B5EF4-FFF2-40B4-BE49-F238E27FC236}">
                <a16:creationId xmlns:a16="http://schemas.microsoft.com/office/drawing/2014/main" id="{623EB187-72C6-ED8F-D13E-822026406C5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324136C-E2C1-13C3-C2A4-5121255226D0}"/>
              </a:ext>
            </a:extLst>
          </p:cNvPr>
          <p:cNvSpPr>
            <a:spLocks noGrp="1"/>
          </p:cNvSpPr>
          <p:nvPr>
            <p:ph type="sldNum" sz="quarter" idx="12"/>
          </p:nvPr>
        </p:nvSpPr>
        <p:spPr/>
        <p:txBody>
          <a:bodyPr/>
          <a:lstStyle/>
          <a:p>
            <a:fld id="{CD8304E6-5469-594D-85BC-E468E92D2243}" type="slidenum">
              <a:rPr lang="en-US" smtClean="0"/>
              <a:t>37</a:t>
            </a:fld>
            <a:endParaRPr lang="en-US"/>
          </a:p>
        </p:txBody>
      </p:sp>
      <p:pic>
        <p:nvPicPr>
          <p:cNvPr id="6" name="Picture 5">
            <a:extLst>
              <a:ext uri="{FF2B5EF4-FFF2-40B4-BE49-F238E27FC236}">
                <a16:creationId xmlns:a16="http://schemas.microsoft.com/office/drawing/2014/main" id="{6E6E92AB-8DA4-6A15-9203-0F7A19AC3466}"/>
              </a:ext>
            </a:extLst>
          </p:cNvPr>
          <p:cNvPicPr>
            <a:picLocks noChangeAspect="1"/>
          </p:cNvPicPr>
          <p:nvPr/>
        </p:nvPicPr>
        <p:blipFill>
          <a:blip r:embed="rId2"/>
          <a:stretch>
            <a:fillRect/>
          </a:stretch>
        </p:blipFill>
        <p:spPr>
          <a:xfrm>
            <a:off x="3163980" y="1043010"/>
            <a:ext cx="7772400" cy="5678465"/>
          </a:xfrm>
          <a:prstGeom prst="rect">
            <a:avLst/>
          </a:prstGeom>
        </p:spPr>
      </p:pic>
      <p:pic>
        <p:nvPicPr>
          <p:cNvPr id="7" name="Picture 2" descr="Logo Cosmic Interacting Matters">
            <a:extLst>
              <a:ext uri="{FF2B5EF4-FFF2-40B4-BE49-F238E27FC236}">
                <a16:creationId xmlns:a16="http://schemas.microsoft.com/office/drawing/2014/main" id="{AA027992-7F97-9777-1281-08021E8B0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FEE466-35DD-CEB3-4161-E62BA07BE02D}"/>
              </a:ext>
            </a:extLst>
          </p:cNvPr>
          <p:cNvSpPr txBox="1"/>
          <p:nvPr/>
        </p:nvSpPr>
        <p:spPr>
          <a:xfrm>
            <a:off x="6891689" y="271420"/>
            <a:ext cx="2646943" cy="523220"/>
          </a:xfrm>
          <a:prstGeom prst="rect">
            <a:avLst/>
          </a:prstGeom>
          <a:noFill/>
        </p:spPr>
        <p:txBody>
          <a:bodyPr wrap="none" rtlCol="0">
            <a:spAutoFit/>
          </a:bodyPr>
          <a:lstStyle/>
          <a:p>
            <a:r>
              <a:rPr lang="en-US" sz="2800" dirty="0">
                <a:highlight>
                  <a:srgbClr val="74B842"/>
                </a:highlight>
              </a:rPr>
              <a:t>Work in progress</a:t>
            </a:r>
          </a:p>
        </p:txBody>
      </p:sp>
      <p:sp>
        <p:nvSpPr>
          <p:cNvPr id="9" name="TextBox 8">
            <a:extLst>
              <a:ext uri="{FF2B5EF4-FFF2-40B4-BE49-F238E27FC236}">
                <a16:creationId xmlns:a16="http://schemas.microsoft.com/office/drawing/2014/main" id="{9483CD6C-7181-67BA-F4F1-CE9A93754D43}"/>
              </a:ext>
            </a:extLst>
          </p:cNvPr>
          <p:cNvSpPr txBox="1"/>
          <p:nvPr/>
        </p:nvSpPr>
        <p:spPr>
          <a:xfrm>
            <a:off x="365760" y="2531444"/>
            <a:ext cx="2834687" cy="2862322"/>
          </a:xfrm>
          <a:prstGeom prst="rect">
            <a:avLst/>
          </a:prstGeom>
          <a:noFill/>
        </p:spPr>
        <p:txBody>
          <a:bodyPr wrap="none" rtlCol="0">
            <a:spAutoFit/>
          </a:bodyPr>
          <a:lstStyle/>
          <a:p>
            <a:pPr marL="285750" indent="-285750">
              <a:buFont typeface="Arial" panose="020B0604020202020204" pitchFamily="34" charset="0"/>
              <a:buChar char="•"/>
            </a:pPr>
            <a:r>
              <a:rPr lang="en-US" dirty="0"/>
              <a:t>Use stopping muons to </a:t>
            </a:r>
            <a:br>
              <a:rPr lang="en-US" dirty="0"/>
            </a:br>
            <a:r>
              <a:rPr lang="en-US" dirty="0"/>
              <a:t>unfold low energy muon </a:t>
            </a:r>
            <a:br>
              <a:rPr lang="en-US" dirty="0"/>
            </a:br>
            <a:r>
              <a:rPr lang="en-US" dirty="0"/>
              <a:t>spectrum</a:t>
            </a:r>
            <a:br>
              <a:rPr lang="en-US" dirty="0"/>
            </a:br>
            <a:endParaRPr lang="en-US" dirty="0"/>
          </a:p>
          <a:p>
            <a:pPr marL="285750" indent="-285750">
              <a:buFont typeface="Arial" panose="020B0604020202020204" pitchFamily="34" charset="0"/>
              <a:buChar char="•"/>
            </a:pPr>
            <a:r>
              <a:rPr lang="en-US" dirty="0"/>
              <a:t>Use leading muons to </a:t>
            </a:r>
            <a:br>
              <a:rPr lang="en-US" dirty="0"/>
            </a:br>
            <a:r>
              <a:rPr lang="en-US" dirty="0"/>
              <a:t>unfold high energy muon</a:t>
            </a:r>
            <a:br>
              <a:rPr lang="en-US" dirty="0"/>
            </a:br>
            <a:r>
              <a:rPr lang="en-US" dirty="0"/>
              <a:t>spectrum </a:t>
            </a:r>
          </a:p>
          <a:p>
            <a:pPr marL="285750" indent="-285750">
              <a:buFont typeface="Arial" panose="020B0604020202020204" pitchFamily="34" charset="0"/>
              <a:buChar char="•"/>
            </a:pPr>
            <a:endParaRPr lang="en-US" dirty="0"/>
          </a:p>
          <a:p>
            <a:pPr marL="285750" indent="-285750">
              <a:buFont typeface="Wingdings" pitchFamily="2" charset="2"/>
              <a:buChar char="Ø"/>
            </a:pPr>
            <a:r>
              <a:rPr lang="en-US" dirty="0">
                <a:solidFill>
                  <a:srgbClr val="74B842"/>
                </a:solidFill>
              </a:rPr>
              <a:t>Atmospheric muon flux </a:t>
            </a:r>
            <a:br>
              <a:rPr lang="en-US" dirty="0">
                <a:solidFill>
                  <a:srgbClr val="74B842"/>
                </a:solidFill>
              </a:rPr>
            </a:br>
            <a:r>
              <a:rPr lang="en-US" dirty="0">
                <a:solidFill>
                  <a:srgbClr val="74B842"/>
                </a:solidFill>
              </a:rPr>
              <a:t>unfolding is promising</a:t>
            </a:r>
          </a:p>
        </p:txBody>
      </p:sp>
    </p:spTree>
    <p:extLst>
      <p:ext uri="{BB962C8B-B14F-4D97-AF65-F5344CB8AC3E}">
        <p14:creationId xmlns:p14="http://schemas.microsoft.com/office/powerpoint/2010/main" val="761269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3B87-2A8B-C8C1-1E03-FD6146BA5AE7}"/>
              </a:ext>
            </a:extLst>
          </p:cNvPr>
          <p:cNvSpPr>
            <a:spLocks noGrp="1"/>
          </p:cNvSpPr>
          <p:nvPr>
            <p:ph type="title"/>
          </p:nvPr>
        </p:nvSpPr>
        <p:spPr/>
        <p:txBody>
          <a:bodyPr/>
          <a:lstStyle/>
          <a:p>
            <a:r>
              <a:rPr lang="en-US" dirty="0"/>
              <a:t>Conclusion &amp; Outlook</a:t>
            </a:r>
          </a:p>
        </p:txBody>
      </p:sp>
      <p:sp>
        <p:nvSpPr>
          <p:cNvPr id="4" name="Date Placeholder 3">
            <a:extLst>
              <a:ext uri="{FF2B5EF4-FFF2-40B4-BE49-F238E27FC236}">
                <a16:creationId xmlns:a16="http://schemas.microsoft.com/office/drawing/2014/main" id="{38F2683D-6008-692F-5A63-F09C770035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50B80DB-599F-E7AC-F415-4EE8AEF4C2DB}"/>
              </a:ext>
            </a:extLst>
          </p:cNvPr>
          <p:cNvSpPr>
            <a:spLocks noGrp="1"/>
          </p:cNvSpPr>
          <p:nvPr>
            <p:ph type="sldNum" sz="quarter" idx="12"/>
          </p:nvPr>
        </p:nvSpPr>
        <p:spPr/>
        <p:txBody>
          <a:bodyPr/>
          <a:lstStyle/>
          <a:p>
            <a:fld id="{CD8304E6-5469-594D-85BC-E468E92D2243}" type="slidenum">
              <a:rPr lang="en-US" smtClean="0"/>
              <a:t>38</a:t>
            </a:fld>
            <a:endParaRPr lang="en-US"/>
          </a:p>
        </p:txBody>
      </p:sp>
      <p:pic>
        <p:nvPicPr>
          <p:cNvPr id="6" name="Picture 2" descr="Logo Cosmic Interacting Matters">
            <a:extLst>
              <a:ext uri="{FF2B5EF4-FFF2-40B4-BE49-F238E27FC236}">
                <a16:creationId xmlns:a16="http://schemas.microsoft.com/office/drawing/2014/main" id="{D8DF214B-A07F-503D-15D7-DF693CB5C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79BF36D6-76DD-6DCB-A14C-631CB7C29B7A}"/>
              </a:ext>
            </a:extLst>
          </p:cNvPr>
          <p:cNvSpPr>
            <a:spLocks noGrp="1"/>
          </p:cNvSpPr>
          <p:nvPr>
            <p:ph idx="1"/>
          </p:nvPr>
        </p:nvSpPr>
        <p:spPr/>
        <p:txBody>
          <a:bodyPr>
            <a:normAutofit lnSpcReduction="10000"/>
          </a:bodyPr>
          <a:lstStyle/>
          <a:p>
            <a:r>
              <a:rPr lang="en-US" dirty="0"/>
              <a:t>Neutrino background investigated</a:t>
            </a:r>
          </a:p>
          <a:p>
            <a:pPr lvl="1"/>
            <a:r>
              <a:rPr lang="en-US" dirty="0"/>
              <a:t>BPL smaller impact than SPL</a:t>
            </a:r>
          </a:p>
          <a:p>
            <a:r>
              <a:rPr lang="en-US" dirty="0"/>
              <a:t>Include uncertainties on effective area</a:t>
            </a:r>
          </a:p>
          <a:p>
            <a:pPr lvl="1"/>
            <a:r>
              <a:rPr lang="en-US" dirty="0"/>
              <a:t>statistics &amp; systematics</a:t>
            </a:r>
          </a:p>
          <a:p>
            <a:r>
              <a:rPr lang="en-US" dirty="0"/>
              <a:t>Agreement between </a:t>
            </a:r>
            <a:r>
              <a:rPr lang="en-US" dirty="0" err="1"/>
              <a:t>MCEq</a:t>
            </a:r>
            <a:r>
              <a:rPr lang="en-US" dirty="0"/>
              <a:t> &amp; CORSIKA</a:t>
            </a:r>
          </a:p>
          <a:p>
            <a:r>
              <a:rPr lang="en-US" dirty="0"/>
              <a:t>Unfolded </a:t>
            </a:r>
            <a:r>
              <a:rPr lang="en-US" dirty="0" err="1"/>
              <a:t>burnsample</a:t>
            </a:r>
            <a:r>
              <a:rPr lang="en-US" dirty="0"/>
              <a:t> up to 2 </a:t>
            </a:r>
            <a:r>
              <a:rPr lang="en-US" dirty="0" err="1"/>
              <a:t>PeV</a:t>
            </a:r>
            <a:endParaRPr lang="en-US" dirty="0"/>
          </a:p>
          <a:p>
            <a:r>
              <a:rPr lang="en-US" dirty="0"/>
              <a:t>Re-trained DNNs on new ice models</a:t>
            </a:r>
          </a:p>
          <a:p>
            <a:pPr lvl="1"/>
            <a:r>
              <a:rPr lang="en-US" dirty="0"/>
              <a:t>z—vertex Data-MC improved</a:t>
            </a:r>
          </a:p>
          <a:p>
            <a:pPr lvl="1"/>
            <a:endParaRPr lang="en-US" dirty="0"/>
          </a:p>
          <a:p>
            <a:pPr marL="0" indent="0">
              <a:buNone/>
            </a:pPr>
            <a:r>
              <a:rPr lang="en-US" dirty="0">
                <a:solidFill>
                  <a:srgbClr val="74B842"/>
                </a:solidFill>
              </a:rPr>
              <a:t>Outlook</a:t>
            </a:r>
          </a:p>
          <a:p>
            <a:r>
              <a:rPr lang="en-US" dirty="0">
                <a:solidFill>
                  <a:srgbClr val="000000"/>
                </a:solidFill>
              </a:rPr>
              <a:t>Unfold for different neutrino background</a:t>
            </a:r>
            <a:br>
              <a:rPr lang="en-US" dirty="0">
                <a:solidFill>
                  <a:srgbClr val="000000"/>
                </a:solidFill>
              </a:rPr>
            </a:br>
            <a:r>
              <a:rPr lang="en-US" dirty="0">
                <a:solidFill>
                  <a:srgbClr val="000000"/>
                </a:solidFill>
              </a:rPr>
              <a:t>assumptions</a:t>
            </a:r>
          </a:p>
          <a:p>
            <a:r>
              <a:rPr lang="en-US" dirty="0">
                <a:solidFill>
                  <a:srgbClr val="000000"/>
                </a:solidFill>
              </a:rPr>
              <a:t>Evaluate new reconstructions in detail</a:t>
            </a:r>
          </a:p>
          <a:p>
            <a:r>
              <a:rPr lang="en-US" dirty="0">
                <a:solidFill>
                  <a:srgbClr val="000000"/>
                </a:solidFill>
              </a:rPr>
              <a:t>Unfold on selection with new networks</a:t>
            </a:r>
          </a:p>
          <a:p>
            <a:pPr>
              <a:buFont typeface="Wingdings" pitchFamily="2" charset="2"/>
              <a:buChar char="Ø"/>
            </a:pPr>
            <a:r>
              <a:rPr lang="en-US" dirty="0">
                <a:solidFill>
                  <a:srgbClr val="000000"/>
                </a:solidFill>
              </a:rPr>
              <a:t> Unfold on 12.12 years of data</a:t>
            </a:r>
          </a:p>
          <a:p>
            <a:endParaRPr lang="en-US" dirty="0">
              <a:solidFill>
                <a:srgbClr val="000000"/>
              </a:solidFill>
            </a:endParaRPr>
          </a:p>
          <a:p>
            <a:endParaRPr lang="en-US" dirty="0"/>
          </a:p>
          <a:p>
            <a:endParaRPr lang="en-US" dirty="0"/>
          </a:p>
        </p:txBody>
      </p:sp>
      <p:sp>
        <p:nvSpPr>
          <p:cNvPr id="11" name="TextBox 10">
            <a:extLst>
              <a:ext uri="{FF2B5EF4-FFF2-40B4-BE49-F238E27FC236}">
                <a16:creationId xmlns:a16="http://schemas.microsoft.com/office/drawing/2014/main" id="{A8AFB3C2-717A-C50A-B144-11029DAB0BAE}"/>
              </a:ext>
            </a:extLst>
          </p:cNvPr>
          <p:cNvSpPr txBox="1"/>
          <p:nvPr/>
        </p:nvSpPr>
        <p:spPr>
          <a:xfrm>
            <a:off x="4899259" y="6360026"/>
            <a:ext cx="2945615" cy="369332"/>
          </a:xfrm>
          <a:prstGeom prst="rect">
            <a:avLst/>
          </a:prstGeom>
          <a:noFill/>
        </p:spPr>
        <p:txBody>
          <a:bodyPr wrap="none" rtlCol="0">
            <a:spAutoFit/>
          </a:bodyPr>
          <a:lstStyle/>
          <a:p>
            <a:r>
              <a:rPr lang="en-US" dirty="0">
                <a:solidFill>
                  <a:srgbClr val="74B842"/>
                </a:solidFill>
              </a:rPr>
              <a:t>Thank you for your attention!</a:t>
            </a:r>
          </a:p>
        </p:txBody>
      </p:sp>
      <p:pic>
        <p:nvPicPr>
          <p:cNvPr id="12" name="Picture 11" descr="A graph of a graph of energy&#10;&#10;AI-generated content may be incorrect.">
            <a:extLst>
              <a:ext uri="{FF2B5EF4-FFF2-40B4-BE49-F238E27FC236}">
                <a16:creationId xmlns:a16="http://schemas.microsoft.com/office/drawing/2014/main" id="{68BE7076-4F73-3536-A79F-68A064350AD6}"/>
              </a:ext>
            </a:extLst>
          </p:cNvPr>
          <p:cNvPicPr>
            <a:picLocks noChangeAspect="1"/>
          </p:cNvPicPr>
          <p:nvPr/>
        </p:nvPicPr>
        <p:blipFill>
          <a:blip r:embed="rId3"/>
          <a:stretch>
            <a:fillRect/>
          </a:stretch>
        </p:blipFill>
        <p:spPr>
          <a:xfrm>
            <a:off x="5168766" y="1010650"/>
            <a:ext cx="7023234" cy="5139147"/>
          </a:xfrm>
          <a:prstGeom prst="rect">
            <a:avLst/>
          </a:prstGeom>
        </p:spPr>
      </p:pic>
      <p:sp>
        <p:nvSpPr>
          <p:cNvPr id="13" name="TextBox 12">
            <a:extLst>
              <a:ext uri="{FF2B5EF4-FFF2-40B4-BE49-F238E27FC236}">
                <a16:creationId xmlns:a16="http://schemas.microsoft.com/office/drawing/2014/main" id="{37711CCC-8E52-4083-968D-12CCE4CB9573}"/>
              </a:ext>
            </a:extLst>
          </p:cNvPr>
          <p:cNvSpPr txBox="1"/>
          <p:nvPr/>
        </p:nvSpPr>
        <p:spPr>
          <a:xfrm>
            <a:off x="9423935" y="1752965"/>
            <a:ext cx="1308371" cy="369332"/>
          </a:xfrm>
          <a:prstGeom prst="rect">
            <a:avLst/>
          </a:prstGeom>
          <a:noFill/>
        </p:spPr>
        <p:txBody>
          <a:bodyPr wrap="none" rtlCol="0">
            <a:spAutoFit/>
          </a:bodyPr>
          <a:lstStyle/>
          <a:p>
            <a:r>
              <a:rPr lang="en-US" dirty="0" err="1">
                <a:solidFill>
                  <a:srgbClr val="74B842"/>
                </a:solidFill>
              </a:rPr>
              <a:t>Burnsample</a:t>
            </a:r>
            <a:endParaRPr lang="en-US" dirty="0">
              <a:solidFill>
                <a:srgbClr val="74B842"/>
              </a:solidFill>
            </a:endParaRPr>
          </a:p>
        </p:txBody>
      </p:sp>
    </p:spTree>
    <p:extLst>
      <p:ext uri="{BB962C8B-B14F-4D97-AF65-F5344CB8AC3E}">
        <p14:creationId xmlns:p14="http://schemas.microsoft.com/office/powerpoint/2010/main" val="1665022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1B980-D924-3CF0-324D-38BD2535356F}"/>
              </a:ext>
            </a:extLst>
          </p:cNvPr>
          <p:cNvSpPr>
            <a:spLocks noGrp="1"/>
          </p:cNvSpPr>
          <p:nvPr>
            <p:ph type="title"/>
          </p:nvPr>
        </p:nvSpPr>
        <p:spPr/>
        <p:txBody>
          <a:bodyPr/>
          <a:lstStyle/>
          <a:p>
            <a:r>
              <a:rPr lang="en-US" dirty="0" err="1"/>
              <a:t>Burnsample</a:t>
            </a:r>
            <a:r>
              <a:rPr lang="en-US" dirty="0"/>
              <a:t> Proxy</a:t>
            </a:r>
          </a:p>
        </p:txBody>
      </p:sp>
      <p:pic>
        <p:nvPicPr>
          <p:cNvPr id="7" name="Content Placeholder 6" descr="A graph of a graph&#10;&#10;AI-generated content may be incorrect.">
            <a:extLst>
              <a:ext uri="{FF2B5EF4-FFF2-40B4-BE49-F238E27FC236}">
                <a16:creationId xmlns:a16="http://schemas.microsoft.com/office/drawing/2014/main" id="{FD4C288C-460A-5718-0CFB-05755DDC8F45}"/>
              </a:ext>
            </a:extLst>
          </p:cNvPr>
          <p:cNvPicPr>
            <a:picLocks noGrp="1" noChangeAspect="1"/>
          </p:cNvPicPr>
          <p:nvPr>
            <p:ph idx="1"/>
          </p:nvPr>
        </p:nvPicPr>
        <p:blipFill>
          <a:blip r:embed="rId2"/>
          <a:stretch>
            <a:fillRect/>
          </a:stretch>
        </p:blipFill>
        <p:spPr>
          <a:xfrm>
            <a:off x="2972178" y="1108075"/>
            <a:ext cx="6639757" cy="5068888"/>
          </a:xfrm>
        </p:spPr>
      </p:pic>
      <p:sp>
        <p:nvSpPr>
          <p:cNvPr id="4" name="Date Placeholder 3">
            <a:extLst>
              <a:ext uri="{FF2B5EF4-FFF2-40B4-BE49-F238E27FC236}">
                <a16:creationId xmlns:a16="http://schemas.microsoft.com/office/drawing/2014/main" id="{486D2699-F2AA-3E6B-36D2-04EC1B37CAB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6346C62-00CD-43F6-F4D5-38AC52D7D106}"/>
              </a:ext>
            </a:extLst>
          </p:cNvPr>
          <p:cNvSpPr>
            <a:spLocks noGrp="1"/>
          </p:cNvSpPr>
          <p:nvPr>
            <p:ph type="sldNum" sz="quarter" idx="12"/>
          </p:nvPr>
        </p:nvSpPr>
        <p:spPr/>
        <p:txBody>
          <a:bodyPr/>
          <a:lstStyle/>
          <a:p>
            <a:fld id="{CD8304E6-5469-594D-85BC-E468E92D2243}" type="slidenum">
              <a:rPr lang="en-US" smtClean="0"/>
              <a:t>39</a:t>
            </a:fld>
            <a:endParaRPr lang="en-US"/>
          </a:p>
        </p:txBody>
      </p:sp>
    </p:spTree>
    <p:extLst>
      <p:ext uri="{BB962C8B-B14F-4D97-AF65-F5344CB8AC3E}">
        <p14:creationId xmlns:p14="http://schemas.microsoft.com/office/powerpoint/2010/main" val="3029635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DE30D-86C7-102E-55B5-18FB0FF0BE0E}"/>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9A46DD9A-919C-D44A-B35A-9C73F0CE4983}"/>
              </a:ext>
            </a:extLst>
          </p:cNvPr>
          <p:cNvSpPr>
            <a:spLocks noGrp="1"/>
          </p:cNvSpPr>
          <p:nvPr>
            <p:ph idx="1"/>
          </p:nvPr>
        </p:nvSpPr>
        <p:spPr/>
        <p:txBody>
          <a:bodyPr anchor="ctr"/>
          <a:lstStyle/>
          <a:p>
            <a:pPr>
              <a:buFont typeface="Wingdings" pitchFamily="2" charset="2"/>
              <a:buChar char="Ø"/>
            </a:pPr>
            <a:r>
              <a:rPr lang="en-US" dirty="0"/>
              <a:t>We present a combined analysis – some plots still have different </a:t>
            </a:r>
            <a:r>
              <a:rPr lang="en-US" dirty="0" err="1"/>
              <a:t>linestyles</a:t>
            </a:r>
            <a:r>
              <a:rPr lang="en-US" dirty="0"/>
              <a:t> /colors </a:t>
            </a:r>
          </a:p>
          <a:p>
            <a:pPr>
              <a:buFont typeface="Wingdings" pitchFamily="2" charset="2"/>
              <a:buChar char="Ø"/>
            </a:pPr>
            <a:r>
              <a:rPr lang="en-US" dirty="0"/>
              <a:t> Please focus on the results in the plots</a:t>
            </a:r>
          </a:p>
          <a:p>
            <a:pPr>
              <a:buFont typeface="Wingdings" pitchFamily="2" charset="2"/>
              <a:buChar char="Ø"/>
            </a:pPr>
            <a:r>
              <a:rPr lang="en-US" dirty="0"/>
              <a:t> Style of the plots will be adjusted by us until beginning of next week </a:t>
            </a:r>
          </a:p>
          <a:p>
            <a:pPr>
              <a:buFont typeface="Wingdings" pitchFamily="2" charset="2"/>
              <a:buChar char="Ø"/>
            </a:pPr>
            <a:r>
              <a:rPr lang="en-US" dirty="0"/>
              <a:t> Plots will be added to plot approval wiki</a:t>
            </a:r>
          </a:p>
        </p:txBody>
      </p:sp>
      <p:sp>
        <p:nvSpPr>
          <p:cNvPr id="4" name="Date Placeholder 3">
            <a:extLst>
              <a:ext uri="{FF2B5EF4-FFF2-40B4-BE49-F238E27FC236}">
                <a16:creationId xmlns:a16="http://schemas.microsoft.com/office/drawing/2014/main" id="{819BD2D0-9BC8-8235-AFF0-74528C84A7C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A7132B1-AE55-AED5-3872-31473F2E5EAC}"/>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6" name="Picture 2" descr="Logo Cosmic Interacting Matters">
            <a:extLst>
              <a:ext uri="{FF2B5EF4-FFF2-40B4-BE49-F238E27FC236}">
                <a16:creationId xmlns:a16="http://schemas.microsoft.com/office/drawing/2014/main" id="{6C5BB1F7-E421-EFBD-2CBE-784449365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325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27E1-48BB-00B6-ABA4-A486170C9D47}"/>
              </a:ext>
            </a:extLst>
          </p:cNvPr>
          <p:cNvSpPr>
            <a:spLocks noGrp="1"/>
          </p:cNvSpPr>
          <p:nvPr>
            <p:ph type="title"/>
          </p:nvPr>
        </p:nvSpPr>
        <p:spPr/>
        <p:txBody>
          <a:bodyPr/>
          <a:lstStyle/>
          <a:p>
            <a:r>
              <a:rPr lang="en-US" dirty="0"/>
              <a:t>Statistics</a:t>
            </a:r>
          </a:p>
        </p:txBody>
      </p:sp>
      <p:pic>
        <p:nvPicPr>
          <p:cNvPr id="7" name="Content Placeholder 6" descr="A graph of a graph of energy&#10;&#10;AI-generated content may be incorrect.">
            <a:extLst>
              <a:ext uri="{FF2B5EF4-FFF2-40B4-BE49-F238E27FC236}">
                <a16:creationId xmlns:a16="http://schemas.microsoft.com/office/drawing/2014/main" id="{3AA93452-4120-11FA-25EC-6A2400BA599C}"/>
              </a:ext>
            </a:extLst>
          </p:cNvPr>
          <p:cNvPicPr>
            <a:picLocks noGrp="1" noChangeAspect="1"/>
          </p:cNvPicPr>
          <p:nvPr>
            <p:ph idx="1"/>
          </p:nvPr>
        </p:nvPicPr>
        <p:blipFill>
          <a:blip r:embed="rId2"/>
          <a:stretch>
            <a:fillRect/>
          </a:stretch>
        </p:blipFill>
        <p:spPr>
          <a:xfrm>
            <a:off x="0" y="1366786"/>
            <a:ext cx="6139660" cy="4641821"/>
          </a:xfrm>
        </p:spPr>
      </p:pic>
      <p:sp>
        <p:nvSpPr>
          <p:cNvPr id="4" name="Date Placeholder 3">
            <a:extLst>
              <a:ext uri="{FF2B5EF4-FFF2-40B4-BE49-F238E27FC236}">
                <a16:creationId xmlns:a16="http://schemas.microsoft.com/office/drawing/2014/main" id="{04F14CE3-9FA6-7C34-0DB2-071FD8E1B86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FAD3F0F-9A64-5C9B-CFB7-0BB805510B86}"/>
              </a:ext>
            </a:extLst>
          </p:cNvPr>
          <p:cNvSpPr>
            <a:spLocks noGrp="1"/>
          </p:cNvSpPr>
          <p:nvPr>
            <p:ph type="sldNum" sz="quarter" idx="12"/>
          </p:nvPr>
        </p:nvSpPr>
        <p:spPr/>
        <p:txBody>
          <a:bodyPr/>
          <a:lstStyle/>
          <a:p>
            <a:fld id="{CD8304E6-5469-594D-85BC-E468E92D2243}" type="slidenum">
              <a:rPr lang="en-US" smtClean="0"/>
              <a:t>40</a:t>
            </a:fld>
            <a:endParaRPr lang="en-US"/>
          </a:p>
        </p:txBody>
      </p:sp>
      <p:pic>
        <p:nvPicPr>
          <p:cNvPr id="9" name="Picture 8" descr="A graph of a solar energy&#10;&#10;AI-generated content may be incorrect.">
            <a:extLst>
              <a:ext uri="{FF2B5EF4-FFF2-40B4-BE49-F238E27FC236}">
                <a16:creationId xmlns:a16="http://schemas.microsoft.com/office/drawing/2014/main" id="{A5ED4D50-9B20-97B0-076E-DE184EE17B53}"/>
              </a:ext>
            </a:extLst>
          </p:cNvPr>
          <p:cNvPicPr>
            <a:picLocks noChangeAspect="1"/>
          </p:cNvPicPr>
          <p:nvPr/>
        </p:nvPicPr>
        <p:blipFill>
          <a:blip r:embed="rId3"/>
          <a:stretch>
            <a:fillRect/>
          </a:stretch>
        </p:blipFill>
        <p:spPr>
          <a:xfrm>
            <a:off x="6052338" y="1366787"/>
            <a:ext cx="6139662" cy="4641821"/>
          </a:xfrm>
          <a:prstGeom prst="rect">
            <a:avLst/>
          </a:prstGeom>
        </p:spPr>
      </p:pic>
      <p:sp>
        <p:nvSpPr>
          <p:cNvPr id="10" name="TextBox 9">
            <a:extLst>
              <a:ext uri="{FF2B5EF4-FFF2-40B4-BE49-F238E27FC236}">
                <a16:creationId xmlns:a16="http://schemas.microsoft.com/office/drawing/2014/main" id="{599E4EEE-C47C-B454-103E-49F503146FE0}"/>
              </a:ext>
            </a:extLst>
          </p:cNvPr>
          <p:cNvSpPr txBox="1"/>
          <p:nvPr/>
        </p:nvSpPr>
        <p:spPr>
          <a:xfrm>
            <a:off x="3965608" y="3081288"/>
            <a:ext cx="700641" cy="369332"/>
          </a:xfrm>
          <a:prstGeom prst="rect">
            <a:avLst/>
          </a:prstGeom>
          <a:noFill/>
        </p:spPr>
        <p:txBody>
          <a:bodyPr wrap="none" rtlCol="0">
            <a:spAutoFit/>
          </a:bodyPr>
          <a:lstStyle/>
          <a:p>
            <a:r>
              <a:rPr lang="en-US" dirty="0">
                <a:solidFill>
                  <a:srgbClr val="74B842"/>
                </a:solidFill>
              </a:rPr>
              <a:t>Proxy</a:t>
            </a:r>
          </a:p>
        </p:txBody>
      </p:sp>
      <p:sp>
        <p:nvSpPr>
          <p:cNvPr id="11" name="TextBox 10">
            <a:extLst>
              <a:ext uri="{FF2B5EF4-FFF2-40B4-BE49-F238E27FC236}">
                <a16:creationId xmlns:a16="http://schemas.microsoft.com/office/drawing/2014/main" id="{C92782E1-C4FA-7681-6740-ADFBB8D16615}"/>
              </a:ext>
            </a:extLst>
          </p:cNvPr>
          <p:cNvSpPr txBox="1"/>
          <p:nvPr/>
        </p:nvSpPr>
        <p:spPr>
          <a:xfrm>
            <a:off x="9722919" y="3059668"/>
            <a:ext cx="764697" cy="369332"/>
          </a:xfrm>
          <a:prstGeom prst="rect">
            <a:avLst/>
          </a:prstGeom>
          <a:noFill/>
        </p:spPr>
        <p:txBody>
          <a:bodyPr wrap="none" rtlCol="0">
            <a:spAutoFit/>
          </a:bodyPr>
          <a:lstStyle/>
          <a:p>
            <a:r>
              <a:rPr lang="en-US" dirty="0">
                <a:solidFill>
                  <a:srgbClr val="74B842"/>
                </a:solidFill>
              </a:rPr>
              <a:t>Target</a:t>
            </a:r>
          </a:p>
        </p:txBody>
      </p:sp>
    </p:spTree>
    <p:extLst>
      <p:ext uri="{BB962C8B-B14F-4D97-AF65-F5344CB8AC3E}">
        <p14:creationId xmlns:p14="http://schemas.microsoft.com/office/powerpoint/2010/main" val="453918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0826D-5C2C-1C52-A165-D39E485659C9}"/>
              </a:ext>
            </a:extLst>
          </p:cNvPr>
          <p:cNvPicPr>
            <a:picLocks noChangeAspect="1"/>
          </p:cNvPicPr>
          <p:nvPr/>
        </p:nvPicPr>
        <p:blipFill>
          <a:blip r:embed="rId2"/>
          <a:stretch>
            <a:fillRect/>
          </a:stretch>
        </p:blipFill>
        <p:spPr>
          <a:xfrm>
            <a:off x="6096000" y="1126401"/>
            <a:ext cx="5963426" cy="4356840"/>
          </a:xfrm>
          <a:prstGeom prst="rect">
            <a:avLst/>
          </a:prstGeom>
        </p:spPr>
      </p:pic>
      <p:sp>
        <p:nvSpPr>
          <p:cNvPr id="9" name="TextBox 8">
            <a:extLst>
              <a:ext uri="{FF2B5EF4-FFF2-40B4-BE49-F238E27FC236}">
                <a16:creationId xmlns:a16="http://schemas.microsoft.com/office/drawing/2014/main" id="{CDB6A6FC-0B8C-E238-1D3A-8E661CF382C5}"/>
              </a:ext>
            </a:extLst>
          </p:cNvPr>
          <p:cNvSpPr txBox="1"/>
          <p:nvPr/>
        </p:nvSpPr>
        <p:spPr>
          <a:xfrm>
            <a:off x="8763823" y="214938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2" name="Title 1">
            <a:extLst>
              <a:ext uri="{FF2B5EF4-FFF2-40B4-BE49-F238E27FC236}">
                <a16:creationId xmlns:a16="http://schemas.microsoft.com/office/drawing/2014/main" id="{751B381F-7C34-ABC1-E8BA-0D7C58C996A9}"/>
              </a:ext>
            </a:extLst>
          </p:cNvPr>
          <p:cNvSpPr>
            <a:spLocks noGrp="1"/>
          </p:cNvSpPr>
          <p:nvPr>
            <p:ph type="title"/>
          </p:nvPr>
        </p:nvSpPr>
        <p:spPr/>
        <p:txBody>
          <a:bodyPr/>
          <a:lstStyle/>
          <a:p>
            <a:r>
              <a:rPr lang="en-US" dirty="0"/>
              <a:t>Remove Horizontal Events – Muon Energy at Surface</a:t>
            </a:r>
          </a:p>
        </p:txBody>
      </p:sp>
      <p:sp>
        <p:nvSpPr>
          <p:cNvPr id="4" name="Date Placeholder 3">
            <a:extLst>
              <a:ext uri="{FF2B5EF4-FFF2-40B4-BE49-F238E27FC236}">
                <a16:creationId xmlns:a16="http://schemas.microsoft.com/office/drawing/2014/main" id="{2E51028A-40F5-0D27-E15B-4D0C009E3140}"/>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B73967DF-DC02-124E-29C1-825039303E61}"/>
              </a:ext>
            </a:extLst>
          </p:cNvPr>
          <p:cNvSpPr>
            <a:spLocks noGrp="1"/>
          </p:cNvSpPr>
          <p:nvPr>
            <p:ph type="sldNum" sz="quarter" idx="12"/>
          </p:nvPr>
        </p:nvSpPr>
        <p:spPr/>
        <p:txBody>
          <a:bodyPr/>
          <a:lstStyle/>
          <a:p>
            <a:fld id="{CD8304E6-5469-594D-85BC-E468E92D2243}" type="slidenum">
              <a:rPr lang="en-US" smtClean="0"/>
              <a:t>41</a:t>
            </a:fld>
            <a:endParaRPr lang="en-US" dirty="0"/>
          </a:p>
        </p:txBody>
      </p:sp>
      <p:pic>
        <p:nvPicPr>
          <p:cNvPr id="6" name="Picture 5">
            <a:extLst>
              <a:ext uri="{FF2B5EF4-FFF2-40B4-BE49-F238E27FC236}">
                <a16:creationId xmlns:a16="http://schemas.microsoft.com/office/drawing/2014/main" id="{F2BF1653-440D-4E6F-E239-613573FB8DDA}"/>
              </a:ext>
            </a:extLst>
          </p:cNvPr>
          <p:cNvPicPr>
            <a:picLocks noChangeAspect="1"/>
          </p:cNvPicPr>
          <p:nvPr/>
        </p:nvPicPr>
        <p:blipFill>
          <a:blip r:embed="rId3"/>
          <a:stretch>
            <a:fillRect/>
          </a:stretch>
        </p:blipFill>
        <p:spPr>
          <a:xfrm>
            <a:off x="0" y="1126401"/>
            <a:ext cx="5963425" cy="4356840"/>
          </a:xfrm>
          <a:prstGeom prst="rect">
            <a:avLst/>
          </a:prstGeom>
        </p:spPr>
      </p:pic>
      <p:sp>
        <p:nvSpPr>
          <p:cNvPr id="7" name="TextBox 6">
            <a:extLst>
              <a:ext uri="{FF2B5EF4-FFF2-40B4-BE49-F238E27FC236}">
                <a16:creationId xmlns:a16="http://schemas.microsoft.com/office/drawing/2014/main" id="{8464185A-1C4A-FEDB-8075-D65E3F41A854}"/>
              </a:ext>
            </a:extLst>
          </p:cNvPr>
          <p:cNvSpPr txBox="1"/>
          <p:nvPr/>
        </p:nvSpPr>
        <p:spPr>
          <a:xfrm>
            <a:off x="2662178" y="2149386"/>
            <a:ext cx="3058466" cy="369332"/>
          </a:xfrm>
          <a:prstGeom prst="rect">
            <a:avLst/>
          </a:prstGeom>
          <a:noFill/>
        </p:spPr>
        <p:txBody>
          <a:bodyPr wrap="none" rtlCol="0">
            <a:spAutoFit/>
          </a:bodyPr>
          <a:lstStyle/>
          <a:p>
            <a:r>
              <a:rPr lang="en-US" dirty="0">
                <a:solidFill>
                  <a:srgbClr val="74B842"/>
                </a:solidFill>
              </a:rPr>
              <a:t>NuGen: atmospheric and astro</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91FE26-AD70-9D9E-2965-0E09FF07453B}"/>
                  </a:ext>
                </a:extLst>
              </p:cNvPr>
              <p:cNvSpPr txBox="1"/>
              <p:nvPr/>
            </p:nvSpPr>
            <p:spPr>
              <a:xfrm>
                <a:off x="9982200" y="677574"/>
                <a:ext cx="179228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=1.5, </m:t>
                      </m:r>
                      <m:r>
                        <a:rPr lang="de-DE" b="0" i="1" smtClean="0">
                          <a:latin typeface="Cambria Math" panose="02040503050406030204" pitchFamily="18" charset="0"/>
                        </a:rPr>
                        <m:t>𝛾</m:t>
                      </m:r>
                      <m:r>
                        <a:rPr lang="de-DE" b="0" i="1" smtClean="0">
                          <a:latin typeface="Cambria Math" panose="02040503050406030204" pitchFamily="18" charset="0"/>
                        </a:rPr>
                        <m:t>=2.6</m:t>
                      </m:r>
                    </m:oMath>
                  </m:oMathPara>
                </a14:m>
                <a:endParaRPr lang="en-US" dirty="0"/>
              </a:p>
            </p:txBody>
          </p:sp>
        </mc:Choice>
        <mc:Fallback xmlns="">
          <p:sp>
            <p:nvSpPr>
              <p:cNvPr id="10" name="TextBox 9">
                <a:extLst>
                  <a:ext uri="{FF2B5EF4-FFF2-40B4-BE49-F238E27FC236}">
                    <a16:creationId xmlns:a16="http://schemas.microsoft.com/office/drawing/2014/main" id="{D791FE26-AD70-9D9E-2965-0E09FF07453B}"/>
                  </a:ext>
                </a:extLst>
              </p:cNvPr>
              <p:cNvSpPr txBox="1">
                <a:spLocks noRot="1" noChangeAspect="1" noMove="1" noResize="1" noEditPoints="1" noAdjustHandles="1" noChangeArrowheads="1" noChangeShapeType="1" noTextEdit="1"/>
              </p:cNvSpPr>
              <p:nvPr/>
            </p:nvSpPr>
            <p:spPr>
              <a:xfrm>
                <a:off x="9982200" y="677574"/>
                <a:ext cx="179228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643E3E-F828-BEAD-6123-B7A8D8ED1904}"/>
                  </a:ext>
                </a:extLst>
              </p:cNvPr>
              <p:cNvSpPr txBox="1"/>
              <p:nvPr/>
            </p:nvSpPr>
            <p:spPr>
              <a:xfrm>
                <a:off x="2012509" y="5607403"/>
                <a:ext cx="1568891" cy="369332"/>
              </a:xfrm>
              <a:prstGeom prst="rect">
                <a:avLst/>
              </a:prstGeom>
              <a:solidFill>
                <a:schemeClr val="bg2">
                  <a:lumMod val="9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cos</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𝜭</m:t>
                              </m:r>
                            </m:e>
                          </m:d>
                        </m:e>
                      </m:func>
                      <m:r>
                        <a:rPr lang="de-DE" b="0" i="1" smtClean="0">
                          <a:latin typeface="Cambria Math" panose="02040503050406030204" pitchFamily="18" charset="0"/>
                        </a:rPr>
                        <m:t>&gt;0.2</m:t>
                      </m:r>
                    </m:oMath>
                  </m:oMathPara>
                </a14:m>
                <a:endParaRPr lang="en-US" dirty="0"/>
              </a:p>
            </p:txBody>
          </p:sp>
        </mc:Choice>
        <mc:Fallback xmlns="">
          <p:sp>
            <p:nvSpPr>
              <p:cNvPr id="11" name="TextBox 10">
                <a:extLst>
                  <a:ext uri="{FF2B5EF4-FFF2-40B4-BE49-F238E27FC236}">
                    <a16:creationId xmlns:a16="http://schemas.microsoft.com/office/drawing/2014/main" id="{B4643E3E-F828-BEAD-6123-B7A8D8ED1904}"/>
                  </a:ext>
                </a:extLst>
              </p:cNvPr>
              <p:cNvSpPr txBox="1">
                <a:spLocks noRot="1" noChangeAspect="1" noMove="1" noResize="1" noEditPoints="1" noAdjustHandles="1" noChangeArrowheads="1" noChangeShapeType="1" noTextEdit="1"/>
              </p:cNvSpPr>
              <p:nvPr/>
            </p:nvSpPr>
            <p:spPr>
              <a:xfrm>
                <a:off x="2012509" y="5607403"/>
                <a:ext cx="156889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25587FD-684C-21E0-715C-3367812FCC7A}"/>
                  </a:ext>
                </a:extLst>
              </p:cNvPr>
              <p:cNvSpPr txBox="1"/>
              <p:nvPr/>
            </p:nvSpPr>
            <p:spPr>
              <a:xfrm>
                <a:off x="8610600" y="5607403"/>
                <a:ext cx="1527213" cy="369332"/>
              </a:xfrm>
              <a:prstGeom prst="rect">
                <a:avLst/>
              </a:prstGeom>
              <a:solidFill>
                <a:schemeClr val="bg2">
                  <a:lumMod val="9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cos</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𝜭</m:t>
                              </m:r>
                            </m:e>
                          </m:d>
                        </m:e>
                      </m:func>
                      <m:r>
                        <a:rPr lang="de-DE" b="0" i="1" smtClean="0">
                          <a:latin typeface="Cambria Math" panose="02040503050406030204" pitchFamily="18" charset="0"/>
                        </a:rPr>
                        <m:t>&gt;0.4</m:t>
                      </m:r>
                    </m:oMath>
                  </m:oMathPara>
                </a14:m>
                <a:endParaRPr lang="en-US" dirty="0"/>
              </a:p>
            </p:txBody>
          </p:sp>
        </mc:Choice>
        <mc:Fallback xmlns="">
          <p:sp>
            <p:nvSpPr>
              <p:cNvPr id="12" name="TextBox 11">
                <a:extLst>
                  <a:ext uri="{FF2B5EF4-FFF2-40B4-BE49-F238E27FC236}">
                    <a16:creationId xmlns:a16="http://schemas.microsoft.com/office/drawing/2014/main" id="{E25587FD-684C-21E0-715C-3367812FCC7A}"/>
                  </a:ext>
                </a:extLst>
              </p:cNvPr>
              <p:cNvSpPr txBox="1">
                <a:spLocks noRot="1" noChangeAspect="1" noMove="1" noResize="1" noEditPoints="1" noAdjustHandles="1" noChangeArrowheads="1" noChangeShapeType="1" noTextEdit="1"/>
              </p:cNvSpPr>
              <p:nvPr/>
            </p:nvSpPr>
            <p:spPr>
              <a:xfrm>
                <a:off x="8610600" y="5607403"/>
                <a:ext cx="1527213" cy="369332"/>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25C4F92-736B-4691-9359-3B95C9F4D258}"/>
              </a:ext>
            </a:extLst>
          </p:cNvPr>
          <p:cNvSpPr txBox="1"/>
          <p:nvPr/>
        </p:nvSpPr>
        <p:spPr>
          <a:xfrm>
            <a:off x="3755126" y="6192158"/>
            <a:ext cx="463094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Stronger zenith cut has no significant impact</a:t>
            </a:r>
          </a:p>
        </p:txBody>
      </p:sp>
      <p:cxnSp>
        <p:nvCxnSpPr>
          <p:cNvPr id="3" name="Straight Connector 2">
            <a:extLst>
              <a:ext uri="{FF2B5EF4-FFF2-40B4-BE49-F238E27FC236}">
                <a16:creationId xmlns:a16="http://schemas.microsoft.com/office/drawing/2014/main" id="{B2EE88FA-F41C-5597-0B57-259372A062C0}"/>
              </a:ext>
            </a:extLst>
          </p:cNvPr>
          <p:cNvCxnSpPr/>
          <p:nvPr/>
        </p:nvCxnSpPr>
        <p:spPr>
          <a:xfrm flipV="1">
            <a:off x="3681348"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547B04-F484-4D8A-2833-310DA2364602}"/>
              </a:ext>
            </a:extLst>
          </p:cNvPr>
          <p:cNvCxnSpPr/>
          <p:nvPr/>
        </p:nvCxnSpPr>
        <p:spPr>
          <a:xfrm flipV="1">
            <a:off x="9782602"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5" name="Picture 2" descr="Logo Cosmic Interacting Matters">
            <a:extLst>
              <a:ext uri="{FF2B5EF4-FFF2-40B4-BE49-F238E27FC236}">
                <a16:creationId xmlns:a16="http://schemas.microsoft.com/office/drawing/2014/main" id="{7335DC10-1F45-19C1-EA23-4643FCDC50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597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E39E-7D4D-A11E-9040-603EC5BB0E44}"/>
              </a:ext>
            </a:extLst>
          </p:cNvPr>
          <p:cNvSpPr>
            <a:spLocks noGrp="1"/>
          </p:cNvSpPr>
          <p:nvPr>
            <p:ph type="title"/>
          </p:nvPr>
        </p:nvSpPr>
        <p:spPr/>
        <p:txBody>
          <a:bodyPr/>
          <a:lstStyle/>
          <a:p>
            <a:r>
              <a:rPr lang="en-DE" dirty="0"/>
              <a:t>Unblinding Roadmap</a:t>
            </a:r>
          </a:p>
        </p:txBody>
      </p:sp>
      <p:sp>
        <p:nvSpPr>
          <p:cNvPr id="3" name="Content Placeholder 2">
            <a:extLst>
              <a:ext uri="{FF2B5EF4-FFF2-40B4-BE49-F238E27FC236}">
                <a16:creationId xmlns:a16="http://schemas.microsoft.com/office/drawing/2014/main" id="{F6108B6F-236A-B79C-7E87-25A257AC663D}"/>
              </a:ext>
            </a:extLst>
          </p:cNvPr>
          <p:cNvSpPr>
            <a:spLocks noGrp="1"/>
          </p:cNvSpPr>
          <p:nvPr>
            <p:ph idx="1"/>
          </p:nvPr>
        </p:nvSpPr>
        <p:spPr/>
        <p:txBody>
          <a:bodyPr/>
          <a:lstStyle/>
          <a:p>
            <a:r>
              <a:rPr lang="en-DE" dirty="0"/>
              <a:t>Unblind unfolding of the atmospheric muon flux for ICRC </a:t>
            </a:r>
            <a:r>
              <a:rPr lang="en-DE" dirty="0">
                <a:solidFill>
                  <a:schemeClr val="bg2">
                    <a:lumMod val="75000"/>
                  </a:schemeClr>
                </a:solidFill>
                <a:sym typeface="Wingdings" pitchFamily="2" charset="2"/>
              </a:rPr>
              <a:t></a:t>
            </a:r>
            <a:r>
              <a:rPr lang="en-DE" dirty="0"/>
              <a:t> </a:t>
            </a:r>
            <a:r>
              <a:rPr lang="en-DE" dirty="0">
                <a:solidFill>
                  <a:schemeClr val="bg2">
                    <a:lumMod val="75000"/>
                  </a:schemeClr>
                </a:solidFill>
              </a:rPr>
              <a:t>unblinding request deadline May 1st</a:t>
            </a:r>
          </a:p>
          <a:p>
            <a:pPr lvl="1">
              <a:buFont typeface="Wingdings" pitchFamily="2" charset="2"/>
              <a:buChar char="q"/>
            </a:pPr>
            <a:r>
              <a:rPr lang="en-DE" dirty="0"/>
              <a:t> CRWG review </a:t>
            </a:r>
            <a:r>
              <a:rPr lang="en-DE" dirty="0">
                <a:solidFill>
                  <a:schemeClr val="bg2">
                    <a:lumMod val="75000"/>
                  </a:schemeClr>
                </a:solidFill>
                <a:sym typeface="Wingdings" pitchFamily="2" charset="2"/>
              </a:rPr>
              <a:t> today</a:t>
            </a:r>
          </a:p>
          <a:p>
            <a:pPr lvl="1">
              <a:buFont typeface="Wingdings" pitchFamily="2" charset="2"/>
              <a:buChar char="q"/>
            </a:pPr>
            <a:r>
              <a:rPr lang="en-DE" dirty="0">
                <a:sym typeface="Wingdings" pitchFamily="2" charset="2"/>
              </a:rPr>
              <a:t> Technical review </a:t>
            </a:r>
            <a:r>
              <a:rPr lang="en-DE" dirty="0">
                <a:solidFill>
                  <a:schemeClr val="bg2">
                    <a:lumMod val="75000"/>
                  </a:schemeClr>
                </a:solidFill>
                <a:sym typeface="Wingdings" pitchFamily="2" charset="2"/>
              </a:rPr>
              <a:t> next 2 weeks</a:t>
            </a:r>
          </a:p>
          <a:p>
            <a:pPr lvl="1">
              <a:buFont typeface="Wingdings" pitchFamily="2" charset="2"/>
              <a:buChar char="q"/>
            </a:pPr>
            <a:r>
              <a:rPr lang="en-DE" dirty="0">
                <a:sym typeface="Wingdings" pitchFamily="2" charset="2"/>
              </a:rPr>
              <a:t> Collaboration review </a:t>
            </a:r>
            <a:r>
              <a:rPr lang="en-DE" dirty="0">
                <a:solidFill>
                  <a:schemeClr val="bg2">
                    <a:lumMod val="75000"/>
                  </a:schemeClr>
                </a:solidFill>
                <a:sym typeface="Wingdings" pitchFamily="2" charset="2"/>
              </a:rPr>
              <a:t> until May 1st</a:t>
            </a:r>
            <a:endParaRPr lang="en-DE" dirty="0">
              <a:solidFill>
                <a:schemeClr val="bg2">
                  <a:lumMod val="75000"/>
                </a:schemeClr>
              </a:solidFill>
            </a:endParaRPr>
          </a:p>
          <a:p>
            <a:pPr lvl="1">
              <a:buFont typeface="Wingdings" pitchFamily="2" charset="2"/>
              <a:buChar char="Ø"/>
            </a:pPr>
            <a:r>
              <a:rPr lang="en-DE" dirty="0"/>
              <a:t>ICRC proceedings with unfolded muon flux</a:t>
            </a:r>
          </a:p>
          <a:p>
            <a:pPr lvl="1">
              <a:buFont typeface="Wingdings" pitchFamily="2" charset="2"/>
              <a:buChar char="Ø"/>
            </a:pPr>
            <a:endParaRPr lang="en-DE" dirty="0"/>
          </a:p>
          <a:p>
            <a:r>
              <a:rPr lang="en-DE" dirty="0"/>
              <a:t>Run forward fit as post-unblinding check </a:t>
            </a:r>
            <a:r>
              <a:rPr lang="en-DE" dirty="0">
                <a:solidFill>
                  <a:schemeClr val="bg2">
                    <a:lumMod val="75000"/>
                  </a:schemeClr>
                </a:solidFill>
                <a:sym typeface="Wingdings" pitchFamily="2" charset="2"/>
              </a:rPr>
              <a:t> </a:t>
            </a:r>
            <a:r>
              <a:rPr lang="en-DE">
                <a:solidFill>
                  <a:schemeClr val="bg2">
                    <a:lumMod val="75000"/>
                  </a:schemeClr>
                </a:solidFill>
                <a:sym typeface="Wingdings" pitchFamily="2" charset="2"/>
              </a:rPr>
              <a:t>unblind in</a:t>
            </a:r>
            <a:r>
              <a:rPr lang="de-DE" dirty="0">
                <a:solidFill>
                  <a:schemeClr val="bg2">
                    <a:lumMod val="75000"/>
                  </a:schemeClr>
                </a:solidFill>
                <a:sym typeface="Wingdings" pitchFamily="2" charset="2"/>
              </a:rPr>
              <a:t> </a:t>
            </a:r>
            <a:r>
              <a:rPr lang="en-DE">
                <a:solidFill>
                  <a:schemeClr val="bg2">
                    <a:lumMod val="75000"/>
                  </a:schemeClr>
                </a:solidFill>
                <a:sym typeface="Wingdings" pitchFamily="2" charset="2"/>
              </a:rPr>
              <a:t>summer </a:t>
            </a:r>
            <a:endParaRPr lang="en-DE" dirty="0">
              <a:solidFill>
                <a:schemeClr val="bg2">
                  <a:lumMod val="75000"/>
                </a:schemeClr>
              </a:solidFill>
              <a:sym typeface="Wingdings" pitchFamily="2" charset="2"/>
            </a:endParaRPr>
          </a:p>
          <a:p>
            <a:pPr lvl="1"/>
            <a:r>
              <a:rPr lang="en-DE" dirty="0">
                <a:sym typeface="Wingdings" pitchFamily="2" charset="2"/>
              </a:rPr>
              <a:t>About 1-2 </a:t>
            </a:r>
            <a:r>
              <a:rPr lang="en-DE">
                <a:sym typeface="Wingdings" pitchFamily="2" charset="2"/>
              </a:rPr>
              <a:t>months </a:t>
            </a:r>
            <a:r>
              <a:rPr lang="de-DE" dirty="0" err="1">
                <a:sym typeface="Wingdings" pitchFamily="2" charset="2"/>
              </a:rPr>
              <a:t>needed</a:t>
            </a:r>
            <a:endParaRPr lang="en-DE" dirty="0">
              <a:sym typeface="Wingdings" pitchFamily="2" charset="2"/>
            </a:endParaRPr>
          </a:p>
          <a:p>
            <a:pPr lvl="1"/>
            <a:r>
              <a:rPr lang="en-GB" dirty="0">
                <a:sym typeface="Wingdings" pitchFamily="2" charset="2"/>
              </a:rPr>
              <a:t>Method is fundamentally different from</a:t>
            </a:r>
            <a:r>
              <a:rPr lang="en-DE" dirty="0">
                <a:sym typeface="Wingdings" pitchFamily="2" charset="2"/>
              </a:rPr>
              <a:t> unfolding  blindness not violated</a:t>
            </a:r>
          </a:p>
          <a:p>
            <a:pPr marL="0" indent="0">
              <a:buNone/>
            </a:pPr>
            <a:endParaRPr lang="en-DE" dirty="0">
              <a:sym typeface="Wingdings" pitchFamily="2" charset="2"/>
            </a:endParaRPr>
          </a:p>
          <a:p>
            <a:pPr>
              <a:buFont typeface="Wingdings" pitchFamily="2" charset="2"/>
              <a:buChar char="Ø"/>
            </a:pPr>
            <a:r>
              <a:rPr lang="en-DE" dirty="0">
                <a:solidFill>
                  <a:srgbClr val="74B842"/>
                </a:solidFill>
                <a:sym typeface="Wingdings" pitchFamily="2" charset="2"/>
              </a:rPr>
              <a:t> Journal paper proposal</a:t>
            </a:r>
            <a:r>
              <a:rPr lang="en-DE">
                <a:solidFill>
                  <a:srgbClr val="74B842"/>
                </a:solidFill>
                <a:sym typeface="Wingdings" pitchFamily="2" charset="2"/>
              </a:rPr>
              <a:t>: includes both the unfolded muon </a:t>
            </a:r>
            <a:r>
              <a:rPr lang="en-DE" dirty="0">
                <a:solidFill>
                  <a:srgbClr val="74B842"/>
                </a:solidFill>
                <a:sym typeface="Wingdings" pitchFamily="2" charset="2"/>
              </a:rPr>
              <a:t>flux and the normalization fit </a:t>
            </a:r>
          </a:p>
          <a:p>
            <a:pPr lvl="1">
              <a:buFont typeface="Wingdings" pitchFamily="2" charset="2"/>
              <a:buChar char="Ø"/>
            </a:pPr>
            <a:r>
              <a:rPr lang="en-DE" dirty="0">
                <a:solidFill>
                  <a:srgbClr val="74B842"/>
                </a:solidFill>
                <a:sym typeface="Wingdings" pitchFamily="2" charset="2"/>
              </a:rPr>
              <a:t> finish first draft </a:t>
            </a:r>
            <a:r>
              <a:rPr lang="en-DE">
                <a:solidFill>
                  <a:srgbClr val="74B842"/>
                </a:solidFill>
                <a:sym typeface="Wingdings" pitchFamily="2" charset="2"/>
              </a:rPr>
              <a:t>in Autumn</a:t>
            </a:r>
            <a:endParaRPr lang="en-DE" dirty="0">
              <a:solidFill>
                <a:srgbClr val="74B842"/>
              </a:solidFill>
            </a:endParaRPr>
          </a:p>
          <a:p>
            <a:endParaRPr lang="en-DE" dirty="0"/>
          </a:p>
        </p:txBody>
      </p:sp>
      <p:sp>
        <p:nvSpPr>
          <p:cNvPr id="4" name="Date Placeholder 3">
            <a:extLst>
              <a:ext uri="{FF2B5EF4-FFF2-40B4-BE49-F238E27FC236}">
                <a16:creationId xmlns:a16="http://schemas.microsoft.com/office/drawing/2014/main" id="{220DD78F-B9D8-7A3B-4D93-7CD6C1E4EB8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636E699-3B71-95A7-B28C-62C1A2CD5247}"/>
              </a:ext>
            </a:extLst>
          </p:cNvPr>
          <p:cNvSpPr>
            <a:spLocks noGrp="1"/>
          </p:cNvSpPr>
          <p:nvPr>
            <p:ph type="sldNum" sz="quarter" idx="12"/>
          </p:nvPr>
        </p:nvSpPr>
        <p:spPr/>
        <p:txBody>
          <a:bodyPr/>
          <a:lstStyle/>
          <a:p>
            <a:fld id="{CD8304E6-5469-594D-85BC-E468E92D2243}" type="slidenum">
              <a:rPr lang="en-US" smtClean="0"/>
              <a:t>42</a:t>
            </a:fld>
            <a:endParaRPr lang="en-US"/>
          </a:p>
        </p:txBody>
      </p:sp>
      <p:sp>
        <p:nvSpPr>
          <p:cNvPr id="6" name="Rounded Rectangle 5">
            <a:extLst>
              <a:ext uri="{FF2B5EF4-FFF2-40B4-BE49-F238E27FC236}">
                <a16:creationId xmlns:a16="http://schemas.microsoft.com/office/drawing/2014/main" id="{3738BD38-A0E1-7D2E-7C5C-7D067E7B3CD9}"/>
              </a:ext>
            </a:extLst>
          </p:cNvPr>
          <p:cNvSpPr/>
          <p:nvPr/>
        </p:nvSpPr>
        <p:spPr>
          <a:xfrm>
            <a:off x="6716890" y="5854612"/>
            <a:ext cx="3431822" cy="82408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PhD deadline: July </a:t>
            </a:r>
          </a:p>
          <a:p>
            <a:pPr algn="ctr"/>
            <a:r>
              <a:rPr lang="en-US" sz="1400" dirty="0">
                <a:solidFill>
                  <a:schemeClr val="tx1"/>
                </a:solidFill>
              </a:rPr>
              <a:t>Leander </a:t>
            </a:r>
            <a:r>
              <a:rPr lang="en-US" sz="1400" dirty="0" err="1">
                <a:solidFill>
                  <a:schemeClr val="tx1"/>
                </a:solidFill>
              </a:rPr>
              <a:t>Flottau</a:t>
            </a:r>
            <a:r>
              <a:rPr lang="en-US" sz="1400" dirty="0">
                <a:solidFill>
                  <a:schemeClr val="tx1"/>
                </a:solidFill>
              </a:rPr>
              <a:t> is working on forward fit</a:t>
            </a:r>
          </a:p>
          <a:p>
            <a:pPr algn="ctr"/>
            <a:r>
              <a:rPr lang="en-US" sz="1400" dirty="0">
                <a:solidFill>
                  <a:schemeClr val="tx1"/>
                </a:solidFill>
              </a:rPr>
              <a:t>I’ll stay in academia </a:t>
            </a:r>
            <a:r>
              <a:rPr lang="en-US" sz="1400" dirty="0">
                <a:solidFill>
                  <a:schemeClr val="tx1"/>
                </a:solidFill>
                <a:sym typeface="Wingdings" pitchFamily="2" charset="2"/>
              </a:rPr>
              <a:t> finish analysis</a:t>
            </a:r>
            <a:endParaRPr lang="en-US" sz="1400" dirty="0">
              <a:solidFill>
                <a:schemeClr val="tx1"/>
              </a:solidFill>
            </a:endParaRPr>
          </a:p>
        </p:txBody>
      </p:sp>
      <p:pic>
        <p:nvPicPr>
          <p:cNvPr id="7" name="Picture 2" descr="Logo Cosmic Interacting Matters">
            <a:extLst>
              <a:ext uri="{FF2B5EF4-FFF2-40B4-BE49-F238E27FC236}">
                <a16:creationId xmlns:a16="http://schemas.microsoft.com/office/drawing/2014/main" id="{76FDCC60-0044-C67B-25A6-5527E39D3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92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CRWG Review</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de-DE" dirty="0"/>
          </a:p>
          <a:p>
            <a:r>
              <a:rPr lang="de-DE" dirty="0"/>
              <a:t>Main </a:t>
            </a:r>
            <a:r>
              <a:rPr lang="de-DE" dirty="0" err="1"/>
              <a:t>questions</a:t>
            </a:r>
            <a:r>
              <a:rPr lang="de-DE" dirty="0"/>
              <a:t> </a:t>
            </a:r>
            <a:r>
              <a:rPr lang="de-DE" dirty="0" err="1"/>
              <a:t>are</a:t>
            </a:r>
            <a:r>
              <a:rPr lang="de-DE" dirty="0"/>
              <a:t> </a:t>
            </a:r>
            <a:r>
              <a:rPr lang="de-DE" dirty="0" err="1"/>
              <a:t>addressed</a:t>
            </a:r>
            <a:r>
              <a:rPr lang="de-DE" dirty="0"/>
              <a:t> </a:t>
            </a:r>
            <a:r>
              <a:rPr lang="de-DE" dirty="0" err="1"/>
              <a:t>here</a:t>
            </a:r>
            <a:r>
              <a:rPr lang="de-DE" dirty="0"/>
              <a:t>,</a:t>
            </a:r>
          </a:p>
          <a:p>
            <a:r>
              <a:rPr lang="de-DE" dirty="0" err="1"/>
              <a:t>the</a:t>
            </a:r>
            <a:r>
              <a:rPr lang="de-DE" dirty="0"/>
              <a:t> </a:t>
            </a:r>
            <a:r>
              <a:rPr lang="de-DE" dirty="0" err="1"/>
              <a:t>rest</a:t>
            </a:r>
            <a:r>
              <a:rPr lang="de-DE" dirty="0"/>
              <a:t> </a:t>
            </a:r>
            <a:r>
              <a:rPr lang="de-DE" dirty="0" err="1"/>
              <a:t>is</a:t>
            </a:r>
            <a:r>
              <a:rPr lang="de-DE" dirty="0"/>
              <a:t> </a:t>
            </a:r>
            <a:r>
              <a:rPr lang="de-DE" dirty="0" err="1"/>
              <a:t>explained</a:t>
            </a:r>
            <a:r>
              <a:rPr lang="de-DE" dirty="0"/>
              <a:t> in </a:t>
            </a:r>
            <a:r>
              <a:rPr lang="de-DE" dirty="0" err="1"/>
              <a:t>the</a:t>
            </a:r>
            <a:r>
              <a:rPr lang="de-DE" dirty="0"/>
              <a:t> </a:t>
            </a:r>
            <a:r>
              <a:rPr lang="de-DE" dirty="0">
                <a:hlinkClick r:id="rId2"/>
              </a:rPr>
              <a:t>Q&amp;A</a:t>
            </a:r>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43</a:t>
            </a:fld>
            <a:endParaRPr lang="en-US"/>
          </a:p>
        </p:txBody>
      </p:sp>
      <p:pic>
        <p:nvPicPr>
          <p:cNvPr id="6" name="Picture 2" descr="Logo Cosmic Interacting Matters">
            <a:extLst>
              <a:ext uri="{FF2B5EF4-FFF2-40B4-BE49-F238E27FC236}">
                <a16:creationId xmlns:a16="http://schemas.microsoft.com/office/drawing/2014/main" id="{03F077F8-C535-1CAC-1487-50DCCFE29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89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EEE3-E94E-1B2A-4368-40B529970F25}"/>
              </a:ext>
            </a:extLst>
          </p:cNvPr>
          <p:cNvSpPr>
            <a:spLocks noGrp="1"/>
          </p:cNvSpPr>
          <p:nvPr>
            <p:ph type="title"/>
          </p:nvPr>
        </p:nvSpPr>
        <p:spPr/>
        <p:txBody>
          <a:bodyPr/>
          <a:lstStyle/>
          <a:p>
            <a:r>
              <a:rPr lang="en-DE" dirty="0"/>
              <a:t>Q: Why do you choose the muon filter?</a:t>
            </a:r>
          </a:p>
        </p:txBody>
      </p:sp>
      <p:pic>
        <p:nvPicPr>
          <p:cNvPr id="6" name="Content Placeholder 5">
            <a:extLst>
              <a:ext uri="{FF2B5EF4-FFF2-40B4-BE49-F238E27FC236}">
                <a16:creationId xmlns:a16="http://schemas.microsoft.com/office/drawing/2014/main" id="{39C655EE-886B-5322-23B6-D9E9150DAE34}"/>
              </a:ext>
            </a:extLst>
          </p:cNvPr>
          <p:cNvPicPr>
            <a:picLocks noGrp="1" noChangeAspect="1"/>
          </p:cNvPicPr>
          <p:nvPr>
            <p:ph idx="1"/>
          </p:nvPr>
        </p:nvPicPr>
        <p:blipFill>
          <a:blip r:embed="rId2"/>
          <a:stretch>
            <a:fillRect/>
          </a:stretch>
        </p:blipFill>
        <p:spPr>
          <a:xfrm>
            <a:off x="1" y="950434"/>
            <a:ext cx="5735392" cy="4177147"/>
          </a:xfrm>
        </p:spPr>
      </p:pic>
      <p:sp>
        <p:nvSpPr>
          <p:cNvPr id="4" name="Date Placeholder 3">
            <a:extLst>
              <a:ext uri="{FF2B5EF4-FFF2-40B4-BE49-F238E27FC236}">
                <a16:creationId xmlns:a16="http://schemas.microsoft.com/office/drawing/2014/main" id="{1D2F5DAF-B953-D346-9378-E8096BF6BE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70919B1-E79A-0C8D-27C6-A8B492B95219}"/>
              </a:ext>
            </a:extLst>
          </p:cNvPr>
          <p:cNvSpPr>
            <a:spLocks noGrp="1"/>
          </p:cNvSpPr>
          <p:nvPr>
            <p:ph type="sldNum" sz="quarter" idx="12"/>
          </p:nvPr>
        </p:nvSpPr>
        <p:spPr/>
        <p:txBody>
          <a:bodyPr/>
          <a:lstStyle/>
          <a:p>
            <a:fld id="{CD8304E6-5469-594D-85BC-E468E92D2243}" type="slidenum">
              <a:rPr lang="en-US" smtClean="0"/>
              <a:t>44</a:t>
            </a:fld>
            <a:endParaRPr lang="en-US"/>
          </a:p>
        </p:txBody>
      </p:sp>
      <p:pic>
        <p:nvPicPr>
          <p:cNvPr id="7" name="Picture 6">
            <a:extLst>
              <a:ext uri="{FF2B5EF4-FFF2-40B4-BE49-F238E27FC236}">
                <a16:creationId xmlns:a16="http://schemas.microsoft.com/office/drawing/2014/main" id="{9DB4EDB3-F466-0C71-F721-D7EA9657EBB1}"/>
              </a:ext>
            </a:extLst>
          </p:cNvPr>
          <p:cNvPicPr>
            <a:picLocks noChangeAspect="1"/>
          </p:cNvPicPr>
          <p:nvPr/>
        </p:nvPicPr>
        <p:blipFill>
          <a:blip r:embed="rId3"/>
          <a:stretch>
            <a:fillRect/>
          </a:stretch>
        </p:blipFill>
        <p:spPr>
          <a:xfrm>
            <a:off x="6244182" y="950434"/>
            <a:ext cx="5708550" cy="4177147"/>
          </a:xfrm>
          <a:prstGeom prst="rect">
            <a:avLst/>
          </a:prstGeom>
        </p:spPr>
      </p:pic>
      <p:sp>
        <p:nvSpPr>
          <p:cNvPr id="8" name="TextBox 7">
            <a:extLst>
              <a:ext uri="{FF2B5EF4-FFF2-40B4-BE49-F238E27FC236}">
                <a16:creationId xmlns:a16="http://schemas.microsoft.com/office/drawing/2014/main" id="{5A43AEF5-8AD1-5D6D-88B0-4494E86B5E7B}"/>
              </a:ext>
            </a:extLst>
          </p:cNvPr>
          <p:cNvSpPr txBox="1"/>
          <p:nvPr/>
        </p:nvSpPr>
        <p:spPr>
          <a:xfrm>
            <a:off x="1064871" y="5292546"/>
            <a:ext cx="10695620" cy="1200329"/>
          </a:xfrm>
          <a:prstGeom prst="rect">
            <a:avLst/>
          </a:prstGeom>
          <a:noFill/>
        </p:spPr>
        <p:txBody>
          <a:bodyPr wrap="none" rtlCol="0">
            <a:spAutoFit/>
          </a:bodyPr>
          <a:lstStyle/>
          <a:p>
            <a:pPr marL="285750" indent="-285750">
              <a:buFont typeface="Wingdings" pitchFamily="2" charset="2"/>
              <a:buChar char="Ø"/>
            </a:pPr>
            <a:r>
              <a:rPr lang="en-DE" sz="1800" dirty="0">
                <a:solidFill>
                  <a:schemeClr val="accent4"/>
                </a:solidFill>
              </a:rPr>
              <a:t>HighQFilter: removes more horizontal events </a:t>
            </a:r>
            <a:r>
              <a:rPr lang="en-DE" sz="1800" dirty="0">
                <a:solidFill>
                  <a:schemeClr val="accent4"/>
                </a:solidFill>
                <a:sym typeface="Wingdings" pitchFamily="2" charset="2"/>
              </a:rPr>
              <a:t> muons travel large distances, not enough energy left to pass </a:t>
            </a:r>
            <a:br>
              <a:rPr lang="en-DE" sz="1800" dirty="0">
                <a:solidFill>
                  <a:schemeClr val="accent4"/>
                </a:solidFill>
                <a:sym typeface="Wingdings" pitchFamily="2" charset="2"/>
              </a:rPr>
            </a:br>
            <a:r>
              <a:rPr lang="en-DE" sz="1800" dirty="0">
                <a:solidFill>
                  <a:schemeClr val="accent4"/>
                </a:solidFill>
                <a:sym typeface="Wingdings" pitchFamily="2" charset="2"/>
              </a:rPr>
              <a:t>high-charge filter</a:t>
            </a:r>
          </a:p>
          <a:p>
            <a:pPr marL="285750" indent="-285750">
              <a:buFont typeface="Wingdings" pitchFamily="2" charset="2"/>
              <a:buChar char="Ø"/>
            </a:pPr>
            <a:r>
              <a:rPr lang="en-DE" sz="1800" dirty="0">
                <a:solidFill>
                  <a:srgbClr val="74B842"/>
                </a:solidFill>
                <a:sym typeface="Wingdings" pitchFamily="2" charset="2"/>
              </a:rPr>
              <a:t>Goal: keep AMAP high-energy events at surface  muon filter</a:t>
            </a:r>
            <a:endParaRPr lang="en-DE" sz="1800" dirty="0">
              <a:solidFill>
                <a:srgbClr val="74B842"/>
              </a:solidFill>
            </a:endParaRPr>
          </a:p>
          <a:p>
            <a:pPr marL="285750" indent="-285750">
              <a:buFont typeface="Wingdings" pitchFamily="2" charset="2"/>
              <a:buChar char="Ø"/>
            </a:pPr>
            <a:endParaRPr lang="en-DE" dirty="0">
              <a:solidFill>
                <a:srgbClr val="74B842"/>
              </a:solidFill>
            </a:endParaRPr>
          </a:p>
        </p:txBody>
      </p:sp>
      <p:sp>
        <p:nvSpPr>
          <p:cNvPr id="9" name="Oval 8">
            <a:extLst>
              <a:ext uri="{FF2B5EF4-FFF2-40B4-BE49-F238E27FC236}">
                <a16:creationId xmlns:a16="http://schemas.microsoft.com/office/drawing/2014/main" id="{1260098F-A3B9-584F-37E8-81B4341A27D1}"/>
              </a:ext>
            </a:extLst>
          </p:cNvPr>
          <p:cNvSpPr/>
          <p:nvPr/>
        </p:nvSpPr>
        <p:spPr>
          <a:xfrm>
            <a:off x="7315200" y="3090441"/>
            <a:ext cx="1701478" cy="1794075"/>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accent4"/>
              </a:solidFill>
            </a:endParaRPr>
          </a:p>
        </p:txBody>
      </p:sp>
      <p:pic>
        <p:nvPicPr>
          <p:cNvPr id="3" name="Picture 2" descr="Logo Cosmic Interacting Matters">
            <a:extLst>
              <a:ext uri="{FF2B5EF4-FFF2-40B4-BE49-F238E27FC236}">
                <a16:creationId xmlns:a16="http://schemas.microsoft.com/office/drawing/2014/main" id="{805C197D-BEF5-888A-8204-ABDCEB994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27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hart of a graph&#10;&#10;AI-generated content may be incorrect.">
            <a:extLst>
              <a:ext uri="{FF2B5EF4-FFF2-40B4-BE49-F238E27FC236}">
                <a16:creationId xmlns:a16="http://schemas.microsoft.com/office/drawing/2014/main" id="{EB241453-7A0E-89AD-0556-DF0EBDFFEBFB}"/>
              </a:ext>
            </a:extLst>
          </p:cNvPr>
          <p:cNvPicPr>
            <a:picLocks noChangeAspect="1"/>
          </p:cNvPicPr>
          <p:nvPr/>
        </p:nvPicPr>
        <p:blipFill>
          <a:blip r:embed="rId2"/>
          <a:stretch>
            <a:fillRect/>
          </a:stretch>
        </p:blipFill>
        <p:spPr>
          <a:xfrm>
            <a:off x="8232920" y="3948037"/>
            <a:ext cx="3783882" cy="2909963"/>
          </a:xfrm>
          <a:prstGeom prst="rect">
            <a:avLst/>
          </a:prstGeom>
        </p:spPr>
      </p:pic>
      <p:sp>
        <p:nvSpPr>
          <p:cNvPr id="2" name="Title 1">
            <a:extLst>
              <a:ext uri="{FF2B5EF4-FFF2-40B4-BE49-F238E27FC236}">
                <a16:creationId xmlns:a16="http://schemas.microsoft.com/office/drawing/2014/main" id="{52BCD664-5CB3-029D-E987-905FFDA53C36}"/>
              </a:ext>
            </a:extLst>
          </p:cNvPr>
          <p:cNvSpPr>
            <a:spLocks noGrp="1"/>
          </p:cNvSpPr>
          <p:nvPr>
            <p:ph type="title"/>
          </p:nvPr>
        </p:nvSpPr>
        <p:spPr/>
        <p:txBody>
          <a:bodyPr/>
          <a:lstStyle/>
          <a:p>
            <a:r>
              <a:rPr lang="en-DE" dirty="0"/>
              <a:t>Q: Which quantities do you reconstruct and how do you do this?</a:t>
            </a:r>
          </a:p>
        </p:txBody>
      </p:sp>
      <p:sp>
        <p:nvSpPr>
          <p:cNvPr id="3" name="Content Placeholder 2">
            <a:extLst>
              <a:ext uri="{FF2B5EF4-FFF2-40B4-BE49-F238E27FC236}">
                <a16:creationId xmlns:a16="http://schemas.microsoft.com/office/drawing/2014/main" id="{0450A21B-DDD0-D382-96AE-7554261C7498}"/>
              </a:ext>
            </a:extLst>
          </p:cNvPr>
          <p:cNvSpPr>
            <a:spLocks noGrp="1"/>
          </p:cNvSpPr>
          <p:nvPr>
            <p:ph idx="1"/>
          </p:nvPr>
        </p:nvSpPr>
        <p:spPr>
          <a:xfrm>
            <a:off x="538480" y="1107440"/>
            <a:ext cx="4993605" cy="5069523"/>
          </a:xfrm>
        </p:spPr>
        <p:txBody>
          <a:bodyPr/>
          <a:lstStyle/>
          <a:p>
            <a:pPr marL="0" indent="0">
              <a:buNone/>
            </a:pPr>
            <a:r>
              <a:rPr lang="en-GB" dirty="0"/>
              <a:t>Energy</a:t>
            </a:r>
          </a:p>
          <a:p>
            <a:pPr lvl="1"/>
            <a:r>
              <a:rPr lang="en-GB" dirty="0">
                <a:solidFill>
                  <a:schemeClr val="accent3"/>
                </a:solidFill>
              </a:rPr>
              <a:t>Bundle energy at entry / surface</a:t>
            </a:r>
          </a:p>
          <a:p>
            <a:pPr lvl="1"/>
            <a:r>
              <a:rPr lang="en-GB" dirty="0">
                <a:solidFill>
                  <a:schemeClr val="accent3"/>
                </a:solidFill>
              </a:rPr>
              <a:t>Leading muon energy at entry / surface</a:t>
            </a:r>
          </a:p>
          <a:p>
            <a:pPr marL="0" indent="0">
              <a:buNone/>
            </a:pPr>
            <a:r>
              <a:rPr lang="en-GB" dirty="0"/>
              <a:t>Direction</a:t>
            </a:r>
          </a:p>
          <a:p>
            <a:pPr lvl="1"/>
            <a:r>
              <a:rPr lang="en-GB" dirty="0">
                <a:solidFill>
                  <a:schemeClr val="accent3"/>
                </a:solidFill>
              </a:rPr>
              <a:t>Zenith / azimuth of leading muon</a:t>
            </a:r>
            <a:endParaRPr lang="en-DE" dirty="0">
              <a:solidFill>
                <a:schemeClr val="accent3"/>
              </a:solidFill>
            </a:endParaRPr>
          </a:p>
          <a:p>
            <a:pPr marL="0" indent="0">
              <a:buNone/>
            </a:pPr>
            <a:r>
              <a:rPr lang="en-DE" dirty="0"/>
              <a:t>Geometry</a:t>
            </a:r>
          </a:p>
          <a:p>
            <a:pPr lvl="1"/>
            <a:r>
              <a:rPr lang="en-DE" dirty="0">
                <a:solidFill>
                  <a:schemeClr val="accent3"/>
                </a:solidFill>
              </a:rPr>
              <a:t>Propagation length </a:t>
            </a:r>
          </a:p>
          <a:p>
            <a:pPr lvl="1"/>
            <a:r>
              <a:rPr lang="en-DE" dirty="0">
                <a:solidFill>
                  <a:schemeClr val="accent3"/>
                </a:solidFill>
              </a:rPr>
              <a:t>Entry point</a:t>
            </a:r>
          </a:p>
          <a:p>
            <a:pPr lvl="1"/>
            <a:endParaRPr lang="en-DE" dirty="0">
              <a:solidFill>
                <a:schemeClr val="accent3"/>
              </a:solidFill>
            </a:endParaRPr>
          </a:p>
          <a:p>
            <a:pPr lvl="1"/>
            <a:endParaRPr lang="en-DE" dirty="0">
              <a:solidFill>
                <a:schemeClr val="accent3"/>
              </a:solidFill>
            </a:endParaRPr>
          </a:p>
          <a:p>
            <a:r>
              <a:rPr lang="en-GB" dirty="0"/>
              <a:t>d</a:t>
            </a:r>
            <a:r>
              <a:rPr lang="en-DE" dirty="0"/>
              <a:t>nn_reco framework </a:t>
            </a:r>
            <a:br>
              <a:rPr lang="en-DE" dirty="0"/>
            </a:br>
            <a:r>
              <a:rPr lang="en-DE" dirty="0"/>
              <a:t>(Mirco Hünnefeld)</a:t>
            </a:r>
          </a:p>
          <a:p>
            <a:r>
              <a:rPr lang="en-GB" dirty="0"/>
              <a:t>L</a:t>
            </a:r>
            <a:r>
              <a:rPr lang="en-DE" dirty="0"/>
              <a:t>ow-level features based on </a:t>
            </a:r>
            <a:br>
              <a:rPr lang="en-DE" dirty="0"/>
            </a:br>
            <a:r>
              <a:rPr lang="en-DE" dirty="0"/>
              <a:t>charge and timer per DOM</a:t>
            </a:r>
          </a:p>
          <a:p>
            <a:pPr marL="0" indent="0">
              <a:buNone/>
            </a:pPr>
            <a:endParaRPr lang="en-DE" dirty="0"/>
          </a:p>
        </p:txBody>
      </p:sp>
      <p:sp>
        <p:nvSpPr>
          <p:cNvPr id="4" name="Date Placeholder 3">
            <a:extLst>
              <a:ext uri="{FF2B5EF4-FFF2-40B4-BE49-F238E27FC236}">
                <a16:creationId xmlns:a16="http://schemas.microsoft.com/office/drawing/2014/main" id="{BFF94580-BB23-7D77-E80B-B282559986E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0E11833-3E85-BEAA-460E-180990AD4BFB}"/>
              </a:ext>
            </a:extLst>
          </p:cNvPr>
          <p:cNvSpPr>
            <a:spLocks noGrp="1"/>
          </p:cNvSpPr>
          <p:nvPr>
            <p:ph type="sldNum" sz="quarter" idx="12"/>
          </p:nvPr>
        </p:nvSpPr>
        <p:spPr/>
        <p:txBody>
          <a:bodyPr/>
          <a:lstStyle/>
          <a:p>
            <a:fld id="{CD8304E6-5469-594D-85BC-E468E92D2243}" type="slidenum">
              <a:rPr lang="en-US" smtClean="0"/>
              <a:t>45</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09B12859-BF69-3BBA-AB5F-0A98C8CDD7AE}"/>
              </a:ext>
            </a:extLst>
          </p:cNvPr>
          <p:cNvPicPr>
            <a:picLocks noChangeAspect="1"/>
          </p:cNvPicPr>
          <p:nvPr/>
        </p:nvPicPr>
        <p:blipFill>
          <a:blip r:embed="rId3"/>
          <a:stretch>
            <a:fillRect/>
          </a:stretch>
        </p:blipFill>
        <p:spPr>
          <a:xfrm>
            <a:off x="6400800" y="1107440"/>
            <a:ext cx="5645690" cy="2676503"/>
          </a:xfrm>
          <a:prstGeom prst="rect">
            <a:avLst/>
          </a:prstGeom>
        </p:spPr>
      </p:pic>
      <p:sp>
        <p:nvSpPr>
          <p:cNvPr id="7" name="TextBox 6">
            <a:extLst>
              <a:ext uri="{FF2B5EF4-FFF2-40B4-BE49-F238E27FC236}">
                <a16:creationId xmlns:a16="http://schemas.microsoft.com/office/drawing/2014/main" id="{EEDADD8D-9C87-9F63-E628-62BEC93C7C5A}"/>
              </a:ext>
            </a:extLst>
          </p:cNvPr>
          <p:cNvSpPr txBox="1"/>
          <p:nvPr/>
        </p:nvSpPr>
        <p:spPr>
          <a:xfrm>
            <a:off x="9691255" y="879247"/>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pic>
        <p:nvPicPr>
          <p:cNvPr id="10" name="Picture 9" descr="A graph of a graph of energy&#10;&#10;AI-generated content may be incorrect.">
            <a:extLst>
              <a:ext uri="{FF2B5EF4-FFF2-40B4-BE49-F238E27FC236}">
                <a16:creationId xmlns:a16="http://schemas.microsoft.com/office/drawing/2014/main" id="{D4AAFB4D-4B39-EC32-84E1-72AD1F4FC805}"/>
              </a:ext>
            </a:extLst>
          </p:cNvPr>
          <p:cNvPicPr>
            <a:picLocks noChangeAspect="1"/>
          </p:cNvPicPr>
          <p:nvPr/>
        </p:nvPicPr>
        <p:blipFill>
          <a:blip r:embed="rId4"/>
          <a:stretch>
            <a:fillRect/>
          </a:stretch>
        </p:blipFill>
        <p:spPr>
          <a:xfrm>
            <a:off x="4449039" y="3948038"/>
            <a:ext cx="3783881" cy="2909962"/>
          </a:xfrm>
          <a:prstGeom prst="rect">
            <a:avLst/>
          </a:prstGeom>
        </p:spPr>
      </p:pic>
      <p:pic>
        <p:nvPicPr>
          <p:cNvPr id="8" name="Picture 2" descr="Logo Cosmic Interacting Matters">
            <a:extLst>
              <a:ext uri="{FF2B5EF4-FFF2-40B4-BE49-F238E27FC236}">
                <a16:creationId xmlns:a16="http://schemas.microsoft.com/office/drawing/2014/main" id="{D2BE94FD-33A6-5108-47A6-02EDF86A0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40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121-E026-4D14-6D69-8EB7A9201515}"/>
              </a:ext>
            </a:extLst>
          </p:cNvPr>
          <p:cNvSpPr>
            <a:spLocks noGrp="1"/>
          </p:cNvSpPr>
          <p:nvPr>
            <p:ph type="title"/>
          </p:nvPr>
        </p:nvSpPr>
        <p:spPr/>
        <p:txBody>
          <a:bodyPr>
            <a:normAutofit fontScale="90000"/>
          </a:bodyPr>
          <a:lstStyle/>
          <a:p>
            <a:r>
              <a:rPr lang="en-DE" dirty="0"/>
              <a:t>Q: Coincident events are not simulated. Can you show that this does not cause any problems?</a:t>
            </a:r>
          </a:p>
        </p:txBody>
      </p:sp>
      <p:sp>
        <p:nvSpPr>
          <p:cNvPr id="3" name="Content Placeholder 2">
            <a:extLst>
              <a:ext uri="{FF2B5EF4-FFF2-40B4-BE49-F238E27FC236}">
                <a16:creationId xmlns:a16="http://schemas.microsoft.com/office/drawing/2014/main" id="{1204AAFE-5D41-EFFB-5C60-BC49EB51DDB6}"/>
              </a:ext>
            </a:extLst>
          </p:cNvPr>
          <p:cNvSpPr>
            <a:spLocks noGrp="1"/>
          </p:cNvSpPr>
          <p:nvPr>
            <p:ph idx="1"/>
          </p:nvPr>
        </p:nvSpPr>
        <p:spPr>
          <a:xfrm>
            <a:off x="538480" y="1107440"/>
            <a:ext cx="4423660" cy="5069523"/>
          </a:xfrm>
        </p:spPr>
        <p:txBody>
          <a:bodyPr/>
          <a:lstStyle/>
          <a:p>
            <a:endParaRPr lang="en-DE" dirty="0"/>
          </a:p>
          <a:p>
            <a:r>
              <a:rPr lang="en-DE" dirty="0"/>
              <a:t>For primary energies above 10 TeV, </a:t>
            </a:r>
            <a:br>
              <a:rPr lang="en-DE" dirty="0"/>
            </a:br>
            <a:r>
              <a:rPr lang="en-DE" dirty="0"/>
              <a:t>using a time window of 6 µs, </a:t>
            </a:r>
            <a:br>
              <a:rPr lang="en-DE" dirty="0"/>
            </a:br>
            <a:r>
              <a:rPr lang="en-DE" dirty="0"/>
              <a:t>the chance for a coincident event </a:t>
            </a:r>
            <a:br>
              <a:rPr lang="en-DE" dirty="0"/>
            </a:br>
            <a:r>
              <a:rPr lang="en-DE" dirty="0"/>
              <a:t>is ≤ 1 % </a:t>
            </a:r>
          </a:p>
          <a:p>
            <a:pPr>
              <a:buFont typeface="Wingdings" pitchFamily="2" charset="2"/>
              <a:buChar char="Ø"/>
            </a:pPr>
            <a:r>
              <a:rPr lang="en-DE" dirty="0">
                <a:solidFill>
                  <a:srgbClr val="74B842"/>
                </a:solidFill>
              </a:rPr>
              <a:t> Apply time-window cleaning of </a:t>
            </a:r>
            <a:br>
              <a:rPr lang="en-DE" dirty="0">
                <a:solidFill>
                  <a:srgbClr val="74B842"/>
                </a:solidFill>
              </a:rPr>
            </a:br>
            <a:r>
              <a:rPr lang="en-DE" dirty="0">
                <a:solidFill>
                  <a:srgbClr val="74B842"/>
                </a:solidFill>
              </a:rPr>
              <a:t>6 µs to pulses</a:t>
            </a:r>
            <a:r>
              <a:rPr lang="en-DE" dirty="0"/>
              <a:t> </a:t>
            </a:r>
          </a:p>
          <a:p>
            <a:endParaRPr lang="en-DE" dirty="0"/>
          </a:p>
          <a:p>
            <a:endParaRPr lang="en-DE" dirty="0"/>
          </a:p>
        </p:txBody>
      </p:sp>
      <p:sp>
        <p:nvSpPr>
          <p:cNvPr id="4" name="Date Placeholder 3">
            <a:extLst>
              <a:ext uri="{FF2B5EF4-FFF2-40B4-BE49-F238E27FC236}">
                <a16:creationId xmlns:a16="http://schemas.microsoft.com/office/drawing/2014/main" id="{6E912D05-B572-F69D-0841-A5E690E92A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0E30A39-70EF-2F66-D59C-9BFED2DDAEC8}"/>
              </a:ext>
            </a:extLst>
          </p:cNvPr>
          <p:cNvSpPr>
            <a:spLocks noGrp="1"/>
          </p:cNvSpPr>
          <p:nvPr>
            <p:ph type="sldNum" sz="quarter" idx="12"/>
          </p:nvPr>
        </p:nvSpPr>
        <p:spPr/>
        <p:txBody>
          <a:bodyPr/>
          <a:lstStyle/>
          <a:p>
            <a:fld id="{CD8304E6-5469-594D-85BC-E468E92D2243}" type="slidenum">
              <a:rPr lang="en-US" smtClean="0"/>
              <a:t>46</a:t>
            </a:fld>
            <a:endParaRPr lang="en-US"/>
          </a:p>
        </p:txBody>
      </p:sp>
      <p:pic>
        <p:nvPicPr>
          <p:cNvPr id="6" name="Content Placeholder 6" descr="A graph of a graph of a window and a window&#10;&#10;Description automatically generated with medium confidence">
            <a:extLst>
              <a:ext uri="{FF2B5EF4-FFF2-40B4-BE49-F238E27FC236}">
                <a16:creationId xmlns:a16="http://schemas.microsoft.com/office/drawing/2014/main" id="{E2266F58-D69D-11B4-3441-3593D68E34B7}"/>
              </a:ext>
            </a:extLst>
          </p:cNvPr>
          <p:cNvPicPr>
            <a:picLocks noChangeAspect="1"/>
          </p:cNvPicPr>
          <p:nvPr/>
        </p:nvPicPr>
        <p:blipFill>
          <a:blip r:embed="rId2"/>
          <a:stretch>
            <a:fillRect/>
          </a:stretch>
        </p:blipFill>
        <p:spPr>
          <a:xfrm>
            <a:off x="4989717" y="957943"/>
            <a:ext cx="5865608" cy="5865608"/>
          </a:xfrm>
          <a:prstGeom prst="rect">
            <a:avLst/>
          </a:prstGeom>
        </p:spPr>
      </p:pic>
      <p:sp>
        <p:nvSpPr>
          <p:cNvPr id="8" name="TextBox 7">
            <a:extLst>
              <a:ext uri="{FF2B5EF4-FFF2-40B4-BE49-F238E27FC236}">
                <a16:creationId xmlns:a16="http://schemas.microsoft.com/office/drawing/2014/main" id="{96D403D0-E9E7-5A57-3403-596CB54DADDC}"/>
              </a:ext>
            </a:extLst>
          </p:cNvPr>
          <p:cNvSpPr txBox="1"/>
          <p:nvPr/>
        </p:nvSpPr>
        <p:spPr>
          <a:xfrm>
            <a:off x="10855325" y="2416628"/>
            <a:ext cx="1280800" cy="369332"/>
          </a:xfrm>
          <a:prstGeom prst="rect">
            <a:avLst/>
          </a:prstGeom>
          <a:noFill/>
        </p:spPr>
        <p:txBody>
          <a:bodyPr wrap="none" rtlCol="0">
            <a:spAutoFit/>
          </a:bodyPr>
          <a:lstStyle/>
          <a:p>
            <a:r>
              <a:rPr lang="en-GB" dirty="0"/>
              <a:t>L</a:t>
            </a:r>
            <a:r>
              <a:rPr lang="en-DE" dirty="0"/>
              <a:t>inear scale</a:t>
            </a:r>
          </a:p>
        </p:txBody>
      </p:sp>
      <p:sp>
        <p:nvSpPr>
          <p:cNvPr id="9" name="TextBox 8">
            <a:extLst>
              <a:ext uri="{FF2B5EF4-FFF2-40B4-BE49-F238E27FC236}">
                <a16:creationId xmlns:a16="http://schemas.microsoft.com/office/drawing/2014/main" id="{E98267F3-4807-42BF-F655-CDA05CAEB964}"/>
              </a:ext>
            </a:extLst>
          </p:cNvPr>
          <p:cNvSpPr txBox="1"/>
          <p:nvPr/>
        </p:nvSpPr>
        <p:spPr>
          <a:xfrm>
            <a:off x="10882902" y="5061856"/>
            <a:ext cx="1030731" cy="369332"/>
          </a:xfrm>
          <a:prstGeom prst="rect">
            <a:avLst/>
          </a:prstGeom>
          <a:noFill/>
        </p:spPr>
        <p:txBody>
          <a:bodyPr wrap="none" rtlCol="0">
            <a:spAutoFit/>
          </a:bodyPr>
          <a:lstStyle/>
          <a:p>
            <a:r>
              <a:rPr lang="en-GB" dirty="0"/>
              <a:t>L</a:t>
            </a:r>
            <a:r>
              <a:rPr lang="en-DE" dirty="0"/>
              <a:t>og scale</a:t>
            </a:r>
          </a:p>
        </p:txBody>
      </p:sp>
      <p:cxnSp>
        <p:nvCxnSpPr>
          <p:cNvPr id="11" name="Straight Connector 10">
            <a:extLst>
              <a:ext uri="{FF2B5EF4-FFF2-40B4-BE49-F238E27FC236}">
                <a16:creationId xmlns:a16="http://schemas.microsoft.com/office/drawing/2014/main" id="{321AF78A-5551-FFC7-0426-8D622754ED84}"/>
              </a:ext>
            </a:extLst>
          </p:cNvPr>
          <p:cNvCxnSpPr>
            <a:cxnSpLocks/>
          </p:cNvCxnSpPr>
          <p:nvPr/>
        </p:nvCxnSpPr>
        <p:spPr>
          <a:xfrm>
            <a:off x="7717971" y="1107440"/>
            <a:ext cx="0" cy="5248910"/>
          </a:xfrm>
          <a:prstGeom prst="line">
            <a:avLst/>
          </a:prstGeom>
          <a:ln w="19050">
            <a:solidFill>
              <a:srgbClr val="74B842"/>
            </a:solidFill>
          </a:ln>
        </p:spPr>
        <p:style>
          <a:lnRef idx="1">
            <a:schemeClr val="accent1"/>
          </a:lnRef>
          <a:fillRef idx="0">
            <a:schemeClr val="accent1"/>
          </a:fillRef>
          <a:effectRef idx="0">
            <a:schemeClr val="accent1"/>
          </a:effectRef>
          <a:fontRef idx="minor">
            <a:schemeClr val="tx1"/>
          </a:fontRef>
        </p:style>
      </p:cxnSp>
      <p:pic>
        <p:nvPicPr>
          <p:cNvPr id="7" name="Picture 2" descr="Logo Cosmic Interacting Matters">
            <a:extLst>
              <a:ext uri="{FF2B5EF4-FFF2-40B4-BE49-F238E27FC236}">
                <a16:creationId xmlns:a16="http://schemas.microsoft.com/office/drawing/2014/main" id="{19ED9F33-B05D-D2A2-A80D-3748D2C8E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2056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CC5-EF12-5F45-46F5-0E2AE70B3A6B}"/>
              </a:ext>
            </a:extLst>
          </p:cNvPr>
          <p:cNvSpPr>
            <a:spLocks noGrp="1"/>
          </p:cNvSpPr>
          <p:nvPr>
            <p:ph type="title"/>
          </p:nvPr>
        </p:nvSpPr>
        <p:spPr/>
        <p:txBody>
          <a:bodyPr>
            <a:normAutofit fontScale="90000"/>
          </a:bodyPr>
          <a:lstStyle/>
          <a:p>
            <a:r>
              <a:rPr lang="en-DE" dirty="0"/>
              <a:t>Q: What is the impact of the primary flux on your (most important) distributions?</a:t>
            </a:r>
          </a:p>
        </p:txBody>
      </p:sp>
      <p:sp>
        <p:nvSpPr>
          <p:cNvPr id="4" name="Date Placeholder 3">
            <a:extLst>
              <a:ext uri="{FF2B5EF4-FFF2-40B4-BE49-F238E27FC236}">
                <a16:creationId xmlns:a16="http://schemas.microsoft.com/office/drawing/2014/main" id="{098AA816-DBC9-109A-E0B6-941169F61BF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17AC4F-9BAA-21FC-7500-9A642C18AB1C}"/>
              </a:ext>
            </a:extLst>
          </p:cNvPr>
          <p:cNvSpPr>
            <a:spLocks noGrp="1"/>
          </p:cNvSpPr>
          <p:nvPr>
            <p:ph type="sldNum" sz="quarter" idx="12"/>
          </p:nvPr>
        </p:nvSpPr>
        <p:spPr/>
        <p:txBody>
          <a:bodyPr/>
          <a:lstStyle/>
          <a:p>
            <a:fld id="{CD8304E6-5469-594D-85BC-E468E92D2243}" type="slidenum">
              <a:rPr lang="en-US" smtClean="0"/>
              <a:t>47</a:t>
            </a:fld>
            <a:endParaRPr lang="en-US"/>
          </a:p>
        </p:txBody>
      </p:sp>
      <p:pic>
        <p:nvPicPr>
          <p:cNvPr id="12" name="Picture 11" descr="A graph of a graph showing different colored lines&#10;&#10;AI-generated content may be incorrect.">
            <a:extLst>
              <a:ext uri="{FF2B5EF4-FFF2-40B4-BE49-F238E27FC236}">
                <a16:creationId xmlns:a16="http://schemas.microsoft.com/office/drawing/2014/main" id="{3717E1E3-59B1-92C2-966C-CFCE15EB9444}"/>
              </a:ext>
            </a:extLst>
          </p:cNvPr>
          <p:cNvPicPr>
            <a:picLocks noChangeAspect="1"/>
          </p:cNvPicPr>
          <p:nvPr/>
        </p:nvPicPr>
        <p:blipFill>
          <a:blip r:embed="rId2"/>
          <a:stretch>
            <a:fillRect/>
          </a:stretch>
        </p:blipFill>
        <p:spPr>
          <a:xfrm>
            <a:off x="6204174" y="1159913"/>
            <a:ext cx="5964603" cy="4278954"/>
          </a:xfrm>
          <a:prstGeom prst="rect">
            <a:avLst/>
          </a:prstGeom>
        </p:spPr>
      </p:pic>
      <p:pic>
        <p:nvPicPr>
          <p:cNvPr id="14" name="Picture 13" descr="A graph of energy levels&#10;&#10;AI-generated content may be incorrect.">
            <a:extLst>
              <a:ext uri="{FF2B5EF4-FFF2-40B4-BE49-F238E27FC236}">
                <a16:creationId xmlns:a16="http://schemas.microsoft.com/office/drawing/2014/main" id="{7B343758-02B4-9B2F-09AF-C9848F34E801}"/>
              </a:ext>
            </a:extLst>
          </p:cNvPr>
          <p:cNvPicPr>
            <a:picLocks noChangeAspect="1"/>
          </p:cNvPicPr>
          <p:nvPr/>
        </p:nvPicPr>
        <p:blipFill>
          <a:blip r:embed="rId3"/>
          <a:stretch>
            <a:fillRect/>
          </a:stretch>
        </p:blipFill>
        <p:spPr>
          <a:xfrm>
            <a:off x="1" y="1159913"/>
            <a:ext cx="5917414" cy="4278954"/>
          </a:xfrm>
          <a:prstGeom prst="rect">
            <a:avLst/>
          </a:prstGeom>
        </p:spPr>
      </p:pic>
      <p:sp>
        <p:nvSpPr>
          <p:cNvPr id="15" name="TextBox 14">
            <a:extLst>
              <a:ext uri="{FF2B5EF4-FFF2-40B4-BE49-F238E27FC236}">
                <a16:creationId xmlns:a16="http://schemas.microsoft.com/office/drawing/2014/main" id="{F3726E74-6D9F-429E-88A6-641D5073FC4C}"/>
              </a:ext>
            </a:extLst>
          </p:cNvPr>
          <p:cNvSpPr txBox="1"/>
          <p:nvPr/>
        </p:nvSpPr>
        <p:spPr>
          <a:xfrm>
            <a:off x="3611301" y="5926238"/>
            <a:ext cx="5002780"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Primary models diverge towards higher energies</a:t>
            </a:r>
          </a:p>
        </p:txBody>
      </p:sp>
      <p:pic>
        <p:nvPicPr>
          <p:cNvPr id="3" name="Picture 2" descr="Logo Cosmic Interacting Matters">
            <a:extLst>
              <a:ext uri="{FF2B5EF4-FFF2-40B4-BE49-F238E27FC236}">
                <a16:creationId xmlns:a16="http://schemas.microsoft.com/office/drawing/2014/main" id="{7E88EE25-048E-226D-10A9-0E8FA0249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765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1CD-36D3-FC61-ED48-0BE09D20B8BE}"/>
              </a:ext>
            </a:extLst>
          </p:cNvPr>
          <p:cNvSpPr>
            <a:spLocks noGrp="1"/>
          </p:cNvSpPr>
          <p:nvPr>
            <p:ph type="title"/>
          </p:nvPr>
        </p:nvSpPr>
        <p:spPr/>
        <p:txBody>
          <a:bodyPr/>
          <a:lstStyle/>
          <a:p>
            <a:r>
              <a:rPr lang="en-DE" dirty="0"/>
              <a:t>Q: Can you show a zenith distribution with prompt and conv?</a:t>
            </a:r>
          </a:p>
        </p:txBody>
      </p:sp>
      <p:pic>
        <p:nvPicPr>
          <p:cNvPr id="6" name="Content Placeholder 5">
            <a:extLst>
              <a:ext uri="{FF2B5EF4-FFF2-40B4-BE49-F238E27FC236}">
                <a16:creationId xmlns:a16="http://schemas.microsoft.com/office/drawing/2014/main" id="{97A95FC8-11C0-AC0D-2BD6-15AA2D12E052}"/>
              </a:ext>
            </a:extLst>
          </p:cNvPr>
          <p:cNvPicPr>
            <a:picLocks noGrp="1" noChangeAspect="1"/>
          </p:cNvPicPr>
          <p:nvPr>
            <p:ph idx="1"/>
          </p:nvPr>
        </p:nvPicPr>
        <p:blipFill>
          <a:blip r:embed="rId2"/>
          <a:stretch>
            <a:fillRect/>
          </a:stretch>
        </p:blipFill>
        <p:spPr>
          <a:xfrm>
            <a:off x="6096000" y="1357807"/>
            <a:ext cx="5983800" cy="4378557"/>
          </a:xfrm>
        </p:spPr>
      </p:pic>
      <p:sp>
        <p:nvSpPr>
          <p:cNvPr id="4" name="Date Placeholder 3">
            <a:extLst>
              <a:ext uri="{FF2B5EF4-FFF2-40B4-BE49-F238E27FC236}">
                <a16:creationId xmlns:a16="http://schemas.microsoft.com/office/drawing/2014/main" id="{9D740570-F96A-B4B2-D0C0-FF9A78C845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886EFA8-8373-BE19-C1DC-419BC4816218}"/>
              </a:ext>
            </a:extLst>
          </p:cNvPr>
          <p:cNvSpPr>
            <a:spLocks noGrp="1"/>
          </p:cNvSpPr>
          <p:nvPr>
            <p:ph type="sldNum" sz="quarter" idx="12"/>
          </p:nvPr>
        </p:nvSpPr>
        <p:spPr/>
        <p:txBody>
          <a:bodyPr/>
          <a:lstStyle/>
          <a:p>
            <a:fld id="{CD8304E6-5469-594D-85BC-E468E92D2243}" type="slidenum">
              <a:rPr lang="en-US" smtClean="0"/>
              <a:t>48</a:t>
            </a:fld>
            <a:endParaRPr lang="en-US"/>
          </a:p>
        </p:txBody>
      </p:sp>
      <p:pic>
        <p:nvPicPr>
          <p:cNvPr id="7" name="Picture 6">
            <a:extLst>
              <a:ext uri="{FF2B5EF4-FFF2-40B4-BE49-F238E27FC236}">
                <a16:creationId xmlns:a16="http://schemas.microsoft.com/office/drawing/2014/main" id="{C64EDB7A-C101-AA5D-6C54-CE6726CD49B5}"/>
              </a:ext>
            </a:extLst>
          </p:cNvPr>
          <p:cNvPicPr>
            <a:picLocks noChangeAspect="1"/>
          </p:cNvPicPr>
          <p:nvPr/>
        </p:nvPicPr>
        <p:blipFill>
          <a:blip r:embed="rId3"/>
          <a:stretch>
            <a:fillRect/>
          </a:stretch>
        </p:blipFill>
        <p:spPr>
          <a:xfrm>
            <a:off x="0" y="1357807"/>
            <a:ext cx="5983800" cy="4378556"/>
          </a:xfrm>
          <a:prstGeom prst="rect">
            <a:avLst/>
          </a:prstGeom>
        </p:spPr>
      </p:pic>
      <p:sp>
        <p:nvSpPr>
          <p:cNvPr id="8" name="Rounded Rectangle 7">
            <a:extLst>
              <a:ext uri="{FF2B5EF4-FFF2-40B4-BE49-F238E27FC236}">
                <a16:creationId xmlns:a16="http://schemas.microsoft.com/office/drawing/2014/main" id="{B8898306-0443-A1CF-081D-3D15E17648A3}"/>
              </a:ext>
            </a:extLst>
          </p:cNvPr>
          <p:cNvSpPr/>
          <p:nvPr/>
        </p:nvSpPr>
        <p:spPr>
          <a:xfrm>
            <a:off x="9044356" y="1455225"/>
            <a:ext cx="894300" cy="312517"/>
          </a:xfrm>
          <a:prstGeom prst="roundRect">
            <a:avLst>
              <a:gd name="adj" fmla="val 0"/>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D0190ED-886C-D3ED-B4B8-FEB75EF80F51}"/>
              </a:ext>
            </a:extLst>
          </p:cNvPr>
          <p:cNvSpPr txBox="1"/>
          <p:nvPr/>
        </p:nvSpPr>
        <p:spPr>
          <a:xfrm>
            <a:off x="5783735" y="1173141"/>
            <a:ext cx="624530" cy="369332"/>
          </a:xfrm>
          <a:prstGeom prst="rect">
            <a:avLst/>
          </a:prstGeom>
          <a:noFill/>
        </p:spPr>
        <p:txBody>
          <a:bodyPr wrap="none" rtlCol="0">
            <a:spAutoFit/>
          </a:bodyPr>
          <a:lstStyle/>
          <a:p>
            <a:r>
              <a:rPr lang="en-DE" dirty="0">
                <a:solidFill>
                  <a:srgbClr val="74B842"/>
                </a:solidFill>
              </a:rPr>
              <a:t>conv</a:t>
            </a:r>
          </a:p>
        </p:txBody>
      </p:sp>
      <p:cxnSp>
        <p:nvCxnSpPr>
          <p:cNvPr id="11" name="Straight Arrow Connector 10">
            <a:extLst>
              <a:ext uri="{FF2B5EF4-FFF2-40B4-BE49-F238E27FC236}">
                <a16:creationId xmlns:a16="http://schemas.microsoft.com/office/drawing/2014/main" id="{CF136C53-B9D4-CC14-7E9D-B89237394307}"/>
              </a:ext>
            </a:extLst>
          </p:cNvPr>
          <p:cNvCxnSpPr/>
          <p:nvPr/>
        </p:nvCxnSpPr>
        <p:spPr>
          <a:xfrm>
            <a:off x="6422571" y="1357807"/>
            <a:ext cx="1643743"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42EB4D-2AD4-CCE1-0561-7FF2A7030D11}"/>
              </a:ext>
            </a:extLst>
          </p:cNvPr>
          <p:cNvCxnSpPr>
            <a:cxnSpLocks/>
            <a:stCxn id="9" idx="1"/>
          </p:cNvCxnSpPr>
          <p:nvPr/>
        </p:nvCxnSpPr>
        <p:spPr>
          <a:xfrm flipH="1">
            <a:off x="3954856" y="1357807"/>
            <a:ext cx="1828879"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6040EE-A4AB-11E3-FB5C-0610AFC6CBF1}"/>
              </a:ext>
            </a:extLst>
          </p:cNvPr>
          <p:cNvSpPr txBox="1"/>
          <p:nvPr/>
        </p:nvSpPr>
        <p:spPr>
          <a:xfrm>
            <a:off x="3331028" y="5846544"/>
            <a:ext cx="6339812" cy="646331"/>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Conv dominates entire distribution by 1-2 orders of magnitude</a:t>
            </a:r>
          </a:p>
          <a:p>
            <a:pPr marL="285750" indent="-285750">
              <a:buFont typeface="Wingdings" pitchFamily="2" charset="2"/>
              <a:buChar char="Ø"/>
            </a:pPr>
            <a:r>
              <a:rPr lang="en-DE" dirty="0">
                <a:solidFill>
                  <a:srgbClr val="74B842"/>
                </a:solidFill>
              </a:rPr>
              <a:t>Charm has no impact</a:t>
            </a:r>
          </a:p>
        </p:txBody>
      </p:sp>
      <p:pic>
        <p:nvPicPr>
          <p:cNvPr id="3" name="Picture 2" descr="Logo Cosmic Interacting Matters">
            <a:extLst>
              <a:ext uri="{FF2B5EF4-FFF2-40B4-BE49-F238E27FC236}">
                <a16:creationId xmlns:a16="http://schemas.microsoft.com/office/drawing/2014/main" id="{E400CD0F-24BC-441F-CB4B-E10E5B30F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74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004A-B743-EBE4-46AC-801DF7407789}"/>
              </a:ext>
            </a:extLst>
          </p:cNvPr>
          <p:cNvSpPr>
            <a:spLocks noGrp="1"/>
          </p:cNvSpPr>
          <p:nvPr>
            <p:ph type="title"/>
          </p:nvPr>
        </p:nvSpPr>
        <p:spPr/>
        <p:txBody>
          <a:bodyPr/>
          <a:lstStyle/>
          <a:p>
            <a:r>
              <a:rPr lang="en-DE" dirty="0"/>
              <a:t>Q: How do you treat systematics? </a:t>
            </a:r>
            <a:r>
              <a:rPr lang="en-DE" dirty="0">
                <a:solidFill>
                  <a:schemeClr val="bg2">
                    <a:lumMod val="75000"/>
                  </a:schemeClr>
                </a:solidFill>
                <a:sym typeface="Wingdings" pitchFamily="2" charset="2"/>
              </a:rPr>
              <a:t></a:t>
            </a:r>
            <a:r>
              <a:rPr lang="en-DE" dirty="0">
                <a:solidFill>
                  <a:schemeClr val="bg2">
                    <a:lumMod val="75000"/>
                  </a:schemeClr>
                </a:solidFill>
              </a:rPr>
              <a:t> </a:t>
            </a:r>
            <a:r>
              <a:rPr lang="en-DE">
                <a:solidFill>
                  <a:schemeClr val="bg2">
                    <a:lumMod val="75000"/>
                  </a:schemeClr>
                </a:solidFill>
              </a:rPr>
              <a:t>here for </a:t>
            </a:r>
            <a:r>
              <a:rPr lang="en-DE" dirty="0">
                <a:solidFill>
                  <a:schemeClr val="bg2">
                    <a:lumMod val="75000"/>
                  </a:schemeClr>
                </a:solidFill>
              </a:rPr>
              <a:t>unfolding</a:t>
            </a:r>
          </a:p>
        </p:txBody>
      </p:sp>
      <p:sp>
        <p:nvSpPr>
          <p:cNvPr id="3" name="Content Placeholder 2">
            <a:extLst>
              <a:ext uri="{FF2B5EF4-FFF2-40B4-BE49-F238E27FC236}">
                <a16:creationId xmlns:a16="http://schemas.microsoft.com/office/drawing/2014/main" id="{75943DD5-749C-94B0-01CB-6C0915D0628A}"/>
              </a:ext>
            </a:extLst>
          </p:cNvPr>
          <p:cNvSpPr>
            <a:spLocks noGrp="1"/>
          </p:cNvSpPr>
          <p:nvPr>
            <p:ph idx="1"/>
          </p:nvPr>
        </p:nvSpPr>
        <p:spPr/>
        <p:txBody>
          <a:bodyPr>
            <a:normAutofit/>
          </a:bodyPr>
          <a:lstStyle/>
          <a:p>
            <a:pPr marL="0" indent="0">
              <a:buNone/>
            </a:pPr>
            <a:r>
              <a:rPr lang="en-DE">
                <a:solidFill>
                  <a:srgbClr val="74B842"/>
                </a:solidFill>
              </a:rPr>
              <a:t>Ice systematics</a:t>
            </a:r>
            <a:r>
              <a:rPr lang="de-DE" dirty="0">
                <a:solidFill>
                  <a:srgbClr val="74B842"/>
                </a:solidFill>
              </a:rPr>
              <a:t> – </a:t>
            </a:r>
            <a:r>
              <a:rPr lang="de-DE" dirty="0" err="1">
                <a:solidFill>
                  <a:srgbClr val="74B842"/>
                </a:solidFill>
              </a:rPr>
              <a:t>Snowstorm</a:t>
            </a:r>
            <a:r>
              <a:rPr lang="de-DE" dirty="0">
                <a:solidFill>
                  <a:srgbClr val="74B842"/>
                </a:solidFill>
              </a:rPr>
              <a:t> </a:t>
            </a:r>
            <a:endParaRPr lang="en-DE" dirty="0">
              <a:solidFill>
                <a:srgbClr val="74B842"/>
              </a:solidFill>
            </a:endParaRPr>
          </a:p>
          <a:p>
            <a:r>
              <a:rPr lang="de-DE" dirty="0" err="1"/>
              <a:t>Vary</a:t>
            </a:r>
            <a:r>
              <a:rPr lang="de-DE" dirty="0"/>
              <a:t> </a:t>
            </a:r>
            <a:r>
              <a:rPr lang="de-DE" dirty="0" err="1"/>
              <a:t>ice</a:t>
            </a:r>
            <a:r>
              <a:rPr lang="de-DE" dirty="0"/>
              <a:t> </a:t>
            </a:r>
            <a:r>
              <a:rPr lang="de-DE" dirty="0" err="1"/>
              <a:t>properties</a:t>
            </a:r>
            <a:endParaRPr lang="de-DE" dirty="0"/>
          </a:p>
          <a:p>
            <a:r>
              <a:rPr lang="de-DE" dirty="0"/>
              <a:t>Relative </a:t>
            </a:r>
            <a:r>
              <a:rPr lang="de-DE" dirty="0" err="1"/>
              <a:t>change</a:t>
            </a:r>
            <a:r>
              <a:rPr lang="de-DE" dirty="0"/>
              <a:t> </a:t>
            </a:r>
            <a:r>
              <a:rPr lang="de-DE" dirty="0" err="1"/>
              <a:t>of</a:t>
            </a:r>
            <a:r>
              <a:rPr lang="de-DE" dirty="0"/>
              <a:t> bin </a:t>
            </a:r>
            <a:r>
              <a:rPr lang="de-DE" dirty="0" err="1"/>
              <a:t>content</a:t>
            </a:r>
            <a:endParaRPr lang="de-DE" dirty="0"/>
          </a:p>
          <a:p>
            <a:endParaRPr lang="de-DE" dirty="0"/>
          </a:p>
          <a:p>
            <a:endParaRPr lang="de-DE" dirty="0"/>
          </a:p>
          <a:p>
            <a:pPr>
              <a:buFont typeface="Wingdings" pitchFamily="2" charset="2"/>
              <a:buChar char="Ø"/>
            </a:pPr>
            <a:r>
              <a:rPr lang="de-DE" dirty="0"/>
              <a:t> F</a:t>
            </a:r>
            <a:r>
              <a:rPr lang="en-DE"/>
              <a:t>it </a:t>
            </a:r>
            <a:r>
              <a:rPr lang="en-DE" dirty="0"/>
              <a:t>as </a:t>
            </a:r>
            <a:r>
              <a:rPr lang="en-DE"/>
              <a:t>nuisance parameter</a:t>
            </a:r>
            <a:endParaRPr lang="de-DE" dirty="0"/>
          </a:p>
          <a:p>
            <a:pPr marL="0" indent="0">
              <a:buNone/>
            </a:pPr>
            <a:endParaRPr lang="en-DE" dirty="0"/>
          </a:p>
          <a:p>
            <a:pPr marL="0" indent="0">
              <a:buNone/>
            </a:pPr>
            <a:r>
              <a:rPr lang="en-DE" dirty="0">
                <a:solidFill>
                  <a:srgbClr val="74B842"/>
                </a:solidFill>
              </a:rPr>
              <a:t>Cosmic ray primary flux models</a:t>
            </a:r>
          </a:p>
          <a:p>
            <a:r>
              <a:rPr lang="en-GB" dirty="0"/>
              <a:t>B</a:t>
            </a:r>
            <a:r>
              <a:rPr lang="en-DE" dirty="0"/>
              <a:t>uild matrix for different primary models and show that the result is independent of the input model</a:t>
            </a:r>
          </a:p>
          <a:p>
            <a:pPr marL="0" indent="0">
              <a:buNone/>
            </a:pPr>
            <a:endParaRPr lang="en-DE" dirty="0"/>
          </a:p>
          <a:p>
            <a:pPr marL="0" indent="0">
              <a:buNone/>
            </a:pPr>
            <a:r>
              <a:rPr lang="en-DE" dirty="0">
                <a:solidFill>
                  <a:srgbClr val="74B842"/>
                </a:solidFill>
              </a:rPr>
              <a:t>Hadronic interaction models</a:t>
            </a:r>
          </a:p>
          <a:p>
            <a:r>
              <a:rPr lang="en-DE" dirty="0"/>
              <a:t>CORSIKA simulations are extensive, we rely on SIBYLL 2.3d </a:t>
            </a:r>
            <a:br>
              <a:rPr lang="en-DE" dirty="0"/>
            </a:br>
            <a:r>
              <a:rPr lang="en-DE" dirty="0"/>
              <a:t>(similar to the primary flux, the impact should be negligible)</a:t>
            </a:r>
          </a:p>
        </p:txBody>
      </p:sp>
      <p:sp>
        <p:nvSpPr>
          <p:cNvPr id="4" name="Date Placeholder 3">
            <a:extLst>
              <a:ext uri="{FF2B5EF4-FFF2-40B4-BE49-F238E27FC236}">
                <a16:creationId xmlns:a16="http://schemas.microsoft.com/office/drawing/2014/main" id="{D4E193A2-E8A7-D8FF-7D3D-1FB7C94BF62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6A8D83D-B7E8-732A-4251-4EA6B47D3D60}"/>
              </a:ext>
            </a:extLst>
          </p:cNvPr>
          <p:cNvSpPr>
            <a:spLocks noGrp="1"/>
          </p:cNvSpPr>
          <p:nvPr>
            <p:ph type="sldNum" sz="quarter" idx="12"/>
          </p:nvPr>
        </p:nvSpPr>
        <p:spPr/>
        <p:txBody>
          <a:bodyPr/>
          <a:lstStyle/>
          <a:p>
            <a:fld id="{CD8304E6-5469-594D-85BC-E468E92D2243}" type="slidenum">
              <a:rPr lang="en-US" smtClean="0"/>
              <a:t>49</a:t>
            </a:fld>
            <a:endParaRPr lang="en-US" dirty="0"/>
          </a:p>
        </p:txBody>
      </p:sp>
      <p:sp>
        <p:nvSpPr>
          <p:cNvPr id="6" name="TextBox 5">
            <a:extLst>
              <a:ext uri="{FF2B5EF4-FFF2-40B4-BE49-F238E27FC236}">
                <a16:creationId xmlns:a16="http://schemas.microsoft.com/office/drawing/2014/main" id="{C5697FB9-4A06-A5CC-3796-990CB43E4370}"/>
              </a:ext>
            </a:extLst>
          </p:cNvPr>
          <p:cNvSpPr txBox="1"/>
          <p:nvPr/>
        </p:nvSpPr>
        <p:spPr>
          <a:xfrm>
            <a:off x="7535620" y="90766"/>
            <a:ext cx="2598981" cy="369332"/>
          </a:xfrm>
          <a:prstGeom prst="rect">
            <a:avLst/>
          </a:prstGeom>
          <a:noFill/>
        </p:spPr>
        <p:txBody>
          <a:bodyPr wrap="none" rtlCol="0">
            <a:spAutoFit/>
          </a:bodyPr>
          <a:lstStyle/>
          <a:p>
            <a:r>
              <a:rPr lang="en-GB" dirty="0">
                <a:highlight>
                  <a:srgbClr val="74B842"/>
                </a:highlight>
              </a:rPr>
              <a:t>E</a:t>
            </a:r>
            <a:r>
              <a:rPr lang="en-DE" dirty="0">
                <a:highlight>
                  <a:srgbClr val="74B842"/>
                </a:highlight>
              </a:rPr>
              <a:t>xplained in the wiki </a:t>
            </a:r>
            <a:r>
              <a:rPr lang="en-GB" dirty="0">
                <a:highlight>
                  <a:srgbClr val="74B842"/>
                </a:highlight>
                <a:hlinkClick r:id="rId2"/>
              </a:rPr>
              <a:t>here</a:t>
            </a:r>
            <a:endParaRPr lang="en-DE" dirty="0">
              <a:highlight>
                <a:srgbClr val="74B842"/>
              </a:highlight>
            </a:endParaRPr>
          </a:p>
        </p:txBody>
      </p:sp>
      <p:pic>
        <p:nvPicPr>
          <p:cNvPr id="7" name="Picture 6">
            <a:extLst>
              <a:ext uri="{FF2B5EF4-FFF2-40B4-BE49-F238E27FC236}">
                <a16:creationId xmlns:a16="http://schemas.microsoft.com/office/drawing/2014/main" id="{497CF649-4F62-6B3A-AFB5-709025F056BD}"/>
              </a:ext>
            </a:extLst>
          </p:cNvPr>
          <p:cNvPicPr>
            <a:picLocks noChangeAspect="1"/>
          </p:cNvPicPr>
          <p:nvPr/>
        </p:nvPicPr>
        <p:blipFill>
          <a:blip r:embed="rId3"/>
          <a:stretch>
            <a:fillRect/>
          </a:stretch>
        </p:blipFill>
        <p:spPr>
          <a:xfrm>
            <a:off x="9232165" y="1107440"/>
            <a:ext cx="2916446" cy="2188916"/>
          </a:xfrm>
          <a:prstGeom prst="rect">
            <a:avLst/>
          </a:prstGeom>
        </p:spPr>
      </p:pic>
      <p:pic>
        <p:nvPicPr>
          <p:cNvPr id="8" name="Picture 7" descr="A graph of a graph with numbers and a chart of data&#10;&#10;AI-generated content may be incorrect.">
            <a:extLst>
              <a:ext uri="{FF2B5EF4-FFF2-40B4-BE49-F238E27FC236}">
                <a16:creationId xmlns:a16="http://schemas.microsoft.com/office/drawing/2014/main" id="{77813FC5-BFA3-0029-3C0A-9BC6DA478D78}"/>
              </a:ext>
            </a:extLst>
          </p:cNvPr>
          <p:cNvPicPr>
            <a:picLocks noChangeAspect="1"/>
          </p:cNvPicPr>
          <p:nvPr/>
        </p:nvPicPr>
        <p:blipFill>
          <a:blip r:embed="rId4"/>
          <a:stretch>
            <a:fillRect/>
          </a:stretch>
        </p:blipFill>
        <p:spPr>
          <a:xfrm>
            <a:off x="5178821" y="1202413"/>
            <a:ext cx="2842229" cy="2093943"/>
          </a:xfrm>
          <a:prstGeom prst="rect">
            <a:avLst/>
          </a:prstGeom>
        </p:spPr>
      </p:pic>
      <p:cxnSp>
        <p:nvCxnSpPr>
          <p:cNvPr id="10" name="Straight Arrow Connector 9">
            <a:extLst>
              <a:ext uri="{FF2B5EF4-FFF2-40B4-BE49-F238E27FC236}">
                <a16:creationId xmlns:a16="http://schemas.microsoft.com/office/drawing/2014/main" id="{F43F8721-DCB4-B05A-4012-9E82EC6A9016}"/>
              </a:ext>
            </a:extLst>
          </p:cNvPr>
          <p:cNvCxnSpPr>
            <a:cxnSpLocks/>
          </p:cNvCxnSpPr>
          <p:nvPr/>
        </p:nvCxnSpPr>
        <p:spPr>
          <a:xfrm>
            <a:off x="2870200" y="1689100"/>
            <a:ext cx="230862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DFB148-6EA8-79F1-7601-8F6AA3F68ED9}"/>
              </a:ext>
            </a:extLst>
          </p:cNvPr>
          <p:cNvSpPr txBox="1"/>
          <p:nvPr/>
        </p:nvSpPr>
        <p:spPr>
          <a:xfrm>
            <a:off x="3498653" y="1400332"/>
            <a:ext cx="1361270" cy="307777"/>
          </a:xfrm>
          <a:prstGeom prst="rect">
            <a:avLst/>
          </a:prstGeom>
          <a:noFill/>
        </p:spPr>
        <p:txBody>
          <a:bodyPr wrap="none" rtlCol="0">
            <a:spAutoFit/>
          </a:bodyPr>
          <a:lstStyle/>
          <a:p>
            <a:r>
              <a:rPr lang="en-US" sz="1400" dirty="0">
                <a:solidFill>
                  <a:schemeClr val="bg2">
                    <a:lumMod val="75000"/>
                  </a:schemeClr>
                </a:solidFill>
              </a:rPr>
              <a:t>impact on proxy</a:t>
            </a:r>
          </a:p>
        </p:txBody>
      </p:sp>
      <p:cxnSp>
        <p:nvCxnSpPr>
          <p:cNvPr id="14" name="Straight Arrow Connector 13">
            <a:extLst>
              <a:ext uri="{FF2B5EF4-FFF2-40B4-BE49-F238E27FC236}">
                <a16:creationId xmlns:a16="http://schemas.microsoft.com/office/drawing/2014/main" id="{02E150D1-AF9B-0DCC-2F2D-A431DECF097B}"/>
              </a:ext>
            </a:extLst>
          </p:cNvPr>
          <p:cNvCxnSpPr>
            <a:cxnSpLocks/>
          </p:cNvCxnSpPr>
          <p:nvPr/>
        </p:nvCxnSpPr>
        <p:spPr>
          <a:xfrm>
            <a:off x="8021050" y="1689100"/>
            <a:ext cx="143988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57C251-D430-FE6E-2E2A-A1EAB92991DC}"/>
              </a:ext>
            </a:extLst>
          </p:cNvPr>
          <p:cNvSpPr txBox="1"/>
          <p:nvPr/>
        </p:nvSpPr>
        <p:spPr>
          <a:xfrm>
            <a:off x="7923939" y="1391998"/>
            <a:ext cx="1439881" cy="307777"/>
          </a:xfrm>
          <a:prstGeom prst="rect">
            <a:avLst/>
          </a:prstGeom>
          <a:noFill/>
        </p:spPr>
        <p:txBody>
          <a:bodyPr wrap="none" rtlCol="0">
            <a:spAutoFit/>
          </a:bodyPr>
          <a:lstStyle/>
          <a:p>
            <a:r>
              <a:rPr lang="en-US" sz="1400" dirty="0">
                <a:solidFill>
                  <a:schemeClr val="bg2">
                    <a:lumMod val="75000"/>
                  </a:schemeClr>
                </a:solidFill>
              </a:rPr>
              <a:t>parameterization</a:t>
            </a:r>
          </a:p>
        </p:txBody>
      </p:sp>
      <p:cxnSp>
        <p:nvCxnSpPr>
          <p:cNvPr id="21" name="Curved Connector 20">
            <a:extLst>
              <a:ext uri="{FF2B5EF4-FFF2-40B4-BE49-F238E27FC236}">
                <a16:creationId xmlns:a16="http://schemas.microsoft.com/office/drawing/2014/main" id="{D7C0683D-021C-BBA2-02EB-2CAB740789DF}"/>
              </a:ext>
            </a:extLst>
          </p:cNvPr>
          <p:cNvCxnSpPr>
            <a:cxnSpLocks/>
            <a:stCxn id="7" idx="2"/>
          </p:cNvCxnSpPr>
          <p:nvPr/>
        </p:nvCxnSpPr>
        <p:spPr>
          <a:xfrm rot="5400000" flipH="1">
            <a:off x="6817405" y="-576627"/>
            <a:ext cx="1184068" cy="6561898"/>
          </a:xfrm>
          <a:prstGeom prst="curvedConnector4">
            <a:avLst>
              <a:gd name="adj1" fmla="val -19306"/>
              <a:gd name="adj2" fmla="val 88787"/>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6D18317-DFA5-A38D-ABC8-19247E08242C}"/>
              </a:ext>
            </a:extLst>
          </p:cNvPr>
          <p:cNvPicPr>
            <a:picLocks noChangeAspect="1"/>
          </p:cNvPicPr>
          <p:nvPr/>
        </p:nvPicPr>
        <p:blipFill>
          <a:blip r:embed="rId5"/>
          <a:stretch>
            <a:fillRect/>
          </a:stretch>
        </p:blipFill>
        <p:spPr>
          <a:xfrm>
            <a:off x="838200" y="2475786"/>
            <a:ext cx="1016000" cy="279400"/>
          </a:xfrm>
          <a:prstGeom prst="rect">
            <a:avLst/>
          </a:prstGeom>
        </p:spPr>
      </p:pic>
      <p:pic>
        <p:nvPicPr>
          <p:cNvPr id="27" name="Picture 26" descr="A black arrow pointing to a letter&#10;&#10;AI-generated content may be incorrect.">
            <a:extLst>
              <a:ext uri="{FF2B5EF4-FFF2-40B4-BE49-F238E27FC236}">
                <a16:creationId xmlns:a16="http://schemas.microsoft.com/office/drawing/2014/main" id="{22FC98C7-F845-9C75-6FDE-887F80EBE833}"/>
              </a:ext>
            </a:extLst>
          </p:cNvPr>
          <p:cNvPicPr>
            <a:picLocks noChangeAspect="1"/>
          </p:cNvPicPr>
          <p:nvPr/>
        </p:nvPicPr>
        <p:blipFill>
          <a:blip r:embed="rId6"/>
          <a:stretch>
            <a:fillRect/>
          </a:stretch>
        </p:blipFill>
        <p:spPr>
          <a:xfrm>
            <a:off x="2381053" y="2450424"/>
            <a:ext cx="1117600" cy="381000"/>
          </a:xfrm>
          <a:prstGeom prst="rect">
            <a:avLst/>
          </a:prstGeom>
        </p:spPr>
      </p:pic>
      <p:pic>
        <p:nvPicPr>
          <p:cNvPr id="9" name="Picture 2" descr="Logo Cosmic Interacting Matters">
            <a:extLst>
              <a:ext uri="{FF2B5EF4-FFF2-40B4-BE49-F238E27FC236}">
                <a16:creationId xmlns:a16="http://schemas.microsoft.com/office/drawing/2014/main" id="{7FD9F2DF-D70C-975D-13BC-243C7FD9B7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36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6C10B-DECE-C229-0130-360E66D355B8}"/>
              </a:ext>
            </a:extLst>
          </p:cNvPr>
          <p:cNvSpPr>
            <a:spLocks noGrp="1"/>
          </p:cNvSpPr>
          <p:nvPr>
            <p:ph type="title"/>
          </p:nvPr>
        </p:nvSpPr>
        <p:spPr/>
        <p:txBody>
          <a:bodyPr/>
          <a:lstStyle/>
          <a:p>
            <a:r>
              <a:rPr lang="en-US" dirty="0"/>
              <a:t>Reconstructions: Stopping Muons</a:t>
            </a:r>
          </a:p>
        </p:txBody>
      </p:sp>
      <p:pic>
        <p:nvPicPr>
          <p:cNvPr id="7" name="Content Placeholder 6">
            <a:extLst>
              <a:ext uri="{FF2B5EF4-FFF2-40B4-BE49-F238E27FC236}">
                <a16:creationId xmlns:a16="http://schemas.microsoft.com/office/drawing/2014/main" id="{2D6DCDA3-3A81-4AA9-CF1F-DD14953A5FAE}"/>
              </a:ext>
            </a:extLst>
          </p:cNvPr>
          <p:cNvPicPr>
            <a:picLocks noGrp="1" noChangeAspect="1"/>
          </p:cNvPicPr>
          <p:nvPr>
            <p:ph idx="1"/>
          </p:nvPr>
        </p:nvPicPr>
        <p:blipFill>
          <a:blip r:embed="rId2"/>
          <a:stretch>
            <a:fillRect/>
          </a:stretch>
        </p:blipFill>
        <p:spPr>
          <a:xfrm>
            <a:off x="28922" y="1339702"/>
            <a:ext cx="5780135" cy="4454180"/>
          </a:xfrm>
        </p:spPr>
      </p:pic>
      <p:sp>
        <p:nvSpPr>
          <p:cNvPr id="4" name="Date Placeholder 3">
            <a:extLst>
              <a:ext uri="{FF2B5EF4-FFF2-40B4-BE49-F238E27FC236}">
                <a16:creationId xmlns:a16="http://schemas.microsoft.com/office/drawing/2014/main" id="{0E266D7F-B620-A5CA-C820-68D9661CB27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BFB39D5-6790-4B48-8AEF-636168691446}"/>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11" name="Picture 10">
            <a:extLst>
              <a:ext uri="{FF2B5EF4-FFF2-40B4-BE49-F238E27FC236}">
                <a16:creationId xmlns:a16="http://schemas.microsoft.com/office/drawing/2014/main" id="{BF431EEC-0D3C-1E8F-4DE3-FEF4E89F0A6A}"/>
              </a:ext>
            </a:extLst>
          </p:cNvPr>
          <p:cNvPicPr>
            <a:picLocks noChangeAspect="1"/>
          </p:cNvPicPr>
          <p:nvPr/>
        </p:nvPicPr>
        <p:blipFill>
          <a:blip r:embed="rId3"/>
          <a:stretch>
            <a:fillRect/>
          </a:stretch>
        </p:blipFill>
        <p:spPr>
          <a:xfrm>
            <a:off x="6382943" y="1339702"/>
            <a:ext cx="5780135" cy="4277918"/>
          </a:xfrm>
          <a:prstGeom prst="rect">
            <a:avLst/>
          </a:prstGeom>
        </p:spPr>
      </p:pic>
      <p:pic>
        <p:nvPicPr>
          <p:cNvPr id="12" name="Picture 2" descr="Logo Cosmic Interacting Matters">
            <a:extLst>
              <a:ext uri="{FF2B5EF4-FFF2-40B4-BE49-F238E27FC236}">
                <a16:creationId xmlns:a16="http://schemas.microsoft.com/office/drawing/2014/main" id="{CE3D8231-A2A5-6C8B-E5EE-564EF2BEE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B619A19-A407-B029-47A9-F4152DA392DC}"/>
              </a:ext>
            </a:extLst>
          </p:cNvPr>
          <p:cNvSpPr txBox="1"/>
          <p:nvPr/>
        </p:nvSpPr>
        <p:spPr>
          <a:xfrm>
            <a:off x="3581400" y="5978581"/>
            <a:ext cx="7104702" cy="646331"/>
          </a:xfrm>
          <a:prstGeom prst="rect">
            <a:avLst/>
          </a:prstGeom>
          <a:noFill/>
        </p:spPr>
        <p:txBody>
          <a:bodyPr wrap="none" rtlCol="0">
            <a:spAutoFit/>
          </a:bodyPr>
          <a:lstStyle/>
          <a:p>
            <a:pPr marL="285750" indent="-285750">
              <a:buFont typeface="Arial" panose="020B0604020202020204" pitchFamily="34" charset="0"/>
              <a:buChar char="•"/>
            </a:pPr>
            <a:r>
              <a:rPr lang="en-US" dirty="0"/>
              <a:t>DNN reconstruction of zenith angle and stopping depth</a:t>
            </a:r>
          </a:p>
          <a:p>
            <a:pPr marL="285750" indent="-285750">
              <a:buFont typeface="Arial" panose="020B0604020202020204" pitchFamily="34" charset="0"/>
              <a:buChar char="•"/>
            </a:pPr>
            <a:r>
              <a:rPr lang="en-US" dirty="0"/>
              <a:t>Used to calculate the propagation length </a:t>
            </a:r>
            <a:r>
              <a:rPr lang="en-US" dirty="0">
                <a:sym typeface="Wingdings" pitchFamily="2" charset="2"/>
              </a:rPr>
              <a:t> proxy variable in unfolding</a:t>
            </a:r>
            <a:endParaRPr lang="en-US" dirty="0"/>
          </a:p>
        </p:txBody>
      </p:sp>
    </p:spTree>
    <p:extLst>
      <p:ext uri="{BB962C8B-B14F-4D97-AF65-F5344CB8AC3E}">
        <p14:creationId xmlns:p14="http://schemas.microsoft.com/office/powerpoint/2010/main" val="789777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3881-1D7F-6321-6945-7C060415827A}"/>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6E72304C-719A-04CC-7707-C95CE047E324}"/>
              </a:ext>
            </a:extLst>
          </p:cNvPr>
          <p:cNvSpPr>
            <a:spLocks noGrp="1"/>
          </p:cNvSpPr>
          <p:nvPr>
            <p:ph idx="1"/>
          </p:nvPr>
        </p:nvSpPr>
        <p:spPr/>
        <p:txBody>
          <a:bodyPr/>
          <a:lstStyle/>
          <a:p>
            <a:endParaRPr lang="en-US" dirty="0"/>
          </a:p>
          <a:p>
            <a:endParaRPr lang="en-US" dirty="0"/>
          </a:p>
          <a:p>
            <a:r>
              <a:rPr lang="en-US" dirty="0"/>
              <a:t>Move forward with unblinding the unfolding for ICRC</a:t>
            </a:r>
          </a:p>
          <a:p>
            <a:pPr lvl="1"/>
            <a:r>
              <a:rPr lang="en-US" dirty="0">
                <a:solidFill>
                  <a:schemeClr val="accent3"/>
                </a:solidFill>
              </a:rPr>
              <a:t>May 1st</a:t>
            </a:r>
          </a:p>
          <a:p>
            <a:r>
              <a:rPr lang="en-US" dirty="0"/>
              <a:t>Run normalization fit as post-unblinding check</a:t>
            </a:r>
          </a:p>
          <a:p>
            <a:pPr lvl="1"/>
            <a:endParaRPr lang="en-US" dirty="0"/>
          </a:p>
          <a:p>
            <a:endParaRPr lang="en-US" dirty="0"/>
          </a:p>
          <a:p>
            <a:pPr>
              <a:buFont typeface="Wingdings" pitchFamily="2" charset="2"/>
              <a:buChar char="q"/>
            </a:pPr>
            <a:r>
              <a:rPr lang="en-US" dirty="0"/>
              <a:t> Answered CRWG questions</a:t>
            </a:r>
          </a:p>
          <a:p>
            <a:pPr>
              <a:buFont typeface="Wingdings" pitchFamily="2" charset="2"/>
              <a:buChar char="q"/>
            </a:pPr>
            <a:r>
              <a:rPr lang="en-US" dirty="0"/>
              <a:t> Finish technical review </a:t>
            </a:r>
          </a:p>
          <a:p>
            <a:pPr>
              <a:buFont typeface="Wingdings" pitchFamily="2" charset="2"/>
              <a:buChar char="q"/>
            </a:pPr>
            <a:endParaRPr lang="en-US" dirty="0"/>
          </a:p>
          <a:p>
            <a:pPr>
              <a:buFont typeface="Wingdings" pitchFamily="2" charset="2"/>
              <a:buChar char="q"/>
            </a:pPr>
            <a:r>
              <a:rPr lang="en-US" dirty="0"/>
              <a:t> Ask for a collaboration reviewer</a:t>
            </a:r>
          </a:p>
        </p:txBody>
      </p:sp>
      <p:sp>
        <p:nvSpPr>
          <p:cNvPr id="4" name="Date Placeholder 3">
            <a:extLst>
              <a:ext uri="{FF2B5EF4-FFF2-40B4-BE49-F238E27FC236}">
                <a16:creationId xmlns:a16="http://schemas.microsoft.com/office/drawing/2014/main" id="{88E0AB59-101A-3136-2FE6-179147037AB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9D79C3-9A3A-776C-9A5B-1FC9DF815617}"/>
              </a:ext>
            </a:extLst>
          </p:cNvPr>
          <p:cNvSpPr>
            <a:spLocks noGrp="1"/>
          </p:cNvSpPr>
          <p:nvPr>
            <p:ph type="sldNum" sz="quarter" idx="12"/>
          </p:nvPr>
        </p:nvSpPr>
        <p:spPr/>
        <p:txBody>
          <a:bodyPr/>
          <a:lstStyle/>
          <a:p>
            <a:fld id="{CD8304E6-5469-594D-85BC-E468E92D2243}" type="slidenum">
              <a:rPr lang="en-US" smtClean="0"/>
              <a:t>50</a:t>
            </a:fld>
            <a:endParaRPr lang="en-US" dirty="0"/>
          </a:p>
        </p:txBody>
      </p:sp>
      <p:sp>
        <p:nvSpPr>
          <p:cNvPr id="6" name="TextBox 5">
            <a:extLst>
              <a:ext uri="{FF2B5EF4-FFF2-40B4-BE49-F238E27FC236}">
                <a16:creationId xmlns:a16="http://schemas.microsoft.com/office/drawing/2014/main" id="{86225797-89E9-91DA-C7DB-BCB303F05203}"/>
              </a:ext>
            </a:extLst>
          </p:cNvPr>
          <p:cNvSpPr txBox="1"/>
          <p:nvPr/>
        </p:nvSpPr>
        <p:spPr>
          <a:xfrm>
            <a:off x="3581400" y="6081991"/>
            <a:ext cx="5208734" cy="369332"/>
          </a:xfrm>
          <a:prstGeom prst="rect">
            <a:avLst/>
          </a:prstGeom>
          <a:noFill/>
        </p:spPr>
        <p:txBody>
          <a:bodyPr wrap="none" rtlCol="0">
            <a:spAutoFit/>
          </a:bodyPr>
          <a:lstStyle/>
          <a:p>
            <a:r>
              <a:rPr lang="en-US" dirty="0">
                <a:solidFill>
                  <a:srgbClr val="74B842"/>
                </a:solidFill>
              </a:rPr>
              <a:t>Thank you for listening. Do you have more questions?</a:t>
            </a:r>
          </a:p>
        </p:txBody>
      </p:sp>
      <p:sp>
        <p:nvSpPr>
          <p:cNvPr id="8" name="TextBox 7">
            <a:extLst>
              <a:ext uri="{FF2B5EF4-FFF2-40B4-BE49-F238E27FC236}">
                <a16:creationId xmlns:a16="http://schemas.microsoft.com/office/drawing/2014/main" id="{E3A7EAD9-002B-D378-96DF-D49F486E0701}"/>
              </a:ext>
            </a:extLst>
          </p:cNvPr>
          <p:cNvSpPr txBox="1"/>
          <p:nvPr/>
        </p:nvSpPr>
        <p:spPr>
          <a:xfrm>
            <a:off x="582386" y="3674859"/>
            <a:ext cx="533400" cy="369332"/>
          </a:xfrm>
          <a:prstGeom prst="rect">
            <a:avLst/>
          </a:prstGeom>
          <a:noFill/>
        </p:spPr>
        <p:txBody>
          <a:bodyPr wrap="square">
            <a:spAutoFit/>
          </a:bodyPr>
          <a:lstStyle/>
          <a:p>
            <a:r>
              <a:rPr lang="en-DE"/>
              <a:t>✅</a:t>
            </a:r>
            <a:endParaRPr lang="en-US" dirty="0"/>
          </a:p>
        </p:txBody>
      </p:sp>
      <p:pic>
        <p:nvPicPr>
          <p:cNvPr id="7" name="Picture 2" descr="Logo Cosmic Interacting Matters">
            <a:extLst>
              <a:ext uri="{FF2B5EF4-FFF2-40B4-BE49-F238E27FC236}">
                <a16:creationId xmlns:a16="http://schemas.microsoft.com/office/drawing/2014/main" id="{A532B162-BFE9-6E5C-D3A5-A6617A698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D4D8F12B-8175-35D7-DA5E-48E8B6D6465C}"/>
              </a:ext>
            </a:extLst>
          </p:cNvPr>
          <p:cNvPicPr>
            <a:picLocks noChangeAspect="1"/>
          </p:cNvPicPr>
          <p:nvPr/>
        </p:nvPicPr>
        <p:blipFill rotWithShape="1">
          <a:blip r:embed="rId3"/>
          <a:srcRect l="7825" r="6977" b="31102"/>
          <a:stretch/>
        </p:blipFill>
        <p:spPr>
          <a:xfrm>
            <a:off x="5697895" y="1066184"/>
            <a:ext cx="6376495" cy="4725631"/>
          </a:xfrm>
          <a:prstGeom prst="rect">
            <a:avLst/>
          </a:prstGeom>
        </p:spPr>
      </p:pic>
    </p:spTree>
    <p:extLst>
      <p:ext uri="{BB962C8B-B14F-4D97-AF65-F5344CB8AC3E}">
        <p14:creationId xmlns:p14="http://schemas.microsoft.com/office/powerpoint/2010/main" val="4036479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365C-BB0C-B394-8CC8-324362AF3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89BFF-6683-83E0-A0FB-B08ED2C74310}"/>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24C5901D-3E87-EB0E-6A8A-A9584F4170B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C480D4E4-57AD-5A3E-272F-18F356677C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AC7C4A-E1D0-32B4-56DE-ACC592896D51}"/>
              </a:ext>
            </a:extLst>
          </p:cNvPr>
          <p:cNvSpPr>
            <a:spLocks noGrp="1"/>
          </p:cNvSpPr>
          <p:nvPr>
            <p:ph type="sldNum" sz="quarter" idx="12"/>
          </p:nvPr>
        </p:nvSpPr>
        <p:spPr/>
        <p:txBody>
          <a:bodyPr/>
          <a:lstStyle/>
          <a:p>
            <a:fld id="{CD8304E6-5469-594D-85BC-E468E92D2243}" type="slidenum">
              <a:rPr lang="en-US" smtClean="0"/>
              <a:t>51</a:t>
            </a:fld>
            <a:endParaRPr lang="en-US"/>
          </a:p>
        </p:txBody>
      </p:sp>
      <p:pic>
        <p:nvPicPr>
          <p:cNvPr id="6" name="Picture 2" descr="Logo Cosmic Interacting Matters">
            <a:extLst>
              <a:ext uri="{FF2B5EF4-FFF2-40B4-BE49-F238E27FC236}">
                <a16:creationId xmlns:a16="http://schemas.microsoft.com/office/drawing/2014/main" id="{ECD14C97-ACFB-BD99-7D4D-CEE4745D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78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52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3" name="Picture 2" descr="Logo Cosmic Interacting Matters">
            <a:extLst>
              <a:ext uri="{FF2B5EF4-FFF2-40B4-BE49-F238E27FC236}">
                <a16:creationId xmlns:a16="http://schemas.microsoft.com/office/drawing/2014/main" id="{37AF06FF-0548-46C3-516A-5DC8F33EA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53</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pic>
        <p:nvPicPr>
          <p:cNvPr id="3" name="Picture 2" descr="Logo Cosmic Interacting Matters">
            <a:extLst>
              <a:ext uri="{FF2B5EF4-FFF2-40B4-BE49-F238E27FC236}">
                <a16:creationId xmlns:a16="http://schemas.microsoft.com/office/drawing/2014/main" id="{EBC593FE-3F69-CA32-144E-7C47B2F0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367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54</a:t>
            </a:fld>
            <a:endParaRPr lang="en-US"/>
          </a:p>
        </p:txBody>
      </p:sp>
      <p:pic>
        <p:nvPicPr>
          <p:cNvPr id="6" name="Picture 2" descr="Logo Cosmic Interacting Matters">
            <a:extLst>
              <a:ext uri="{FF2B5EF4-FFF2-40B4-BE49-F238E27FC236}">
                <a16:creationId xmlns:a16="http://schemas.microsoft.com/office/drawing/2014/main" id="{C8ED5E49-83DF-0EF4-D244-16DF34BFE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9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55</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pic>
        <p:nvPicPr>
          <p:cNvPr id="3" name="Picture 2" descr="Logo Cosmic Interacting Matters">
            <a:extLst>
              <a:ext uri="{FF2B5EF4-FFF2-40B4-BE49-F238E27FC236}">
                <a16:creationId xmlns:a16="http://schemas.microsoft.com/office/drawing/2014/main" id="{658A2218-97C5-6BD9-5474-5C6490E3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24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56</a:t>
            </a:fld>
            <a:endParaRPr lang="en-US"/>
          </a:p>
        </p:txBody>
      </p:sp>
      <p:pic>
        <p:nvPicPr>
          <p:cNvPr id="6" name="Picture 2" descr="Logo Cosmic Interacting Matters">
            <a:extLst>
              <a:ext uri="{FF2B5EF4-FFF2-40B4-BE49-F238E27FC236}">
                <a16:creationId xmlns:a16="http://schemas.microsoft.com/office/drawing/2014/main" id="{BC6DCE6B-ECB7-F952-DECC-93821F854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958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57</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pic>
        <p:nvPicPr>
          <p:cNvPr id="3" name="Picture 2" descr="Logo Cosmic Interacting Matters">
            <a:extLst>
              <a:ext uri="{FF2B5EF4-FFF2-40B4-BE49-F238E27FC236}">
                <a16:creationId xmlns:a16="http://schemas.microsoft.com/office/drawing/2014/main" id="{80757FB5-E1CC-1FEC-9BED-9C74A6AB7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639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B832-84F9-AD2B-0375-47AF8B9143AD}"/>
              </a:ext>
            </a:extLst>
          </p:cNvPr>
          <p:cNvSpPr>
            <a:spLocks noGrp="1"/>
          </p:cNvSpPr>
          <p:nvPr>
            <p:ph type="title"/>
          </p:nvPr>
        </p:nvSpPr>
        <p:spPr/>
        <p:txBody>
          <a:bodyPr/>
          <a:lstStyle/>
          <a:p>
            <a:r>
              <a:rPr lang="en-US" dirty="0"/>
              <a:t>Check impact of primary input model</a:t>
            </a:r>
          </a:p>
        </p:txBody>
      </p:sp>
      <p:pic>
        <p:nvPicPr>
          <p:cNvPr id="7" name="Content Placeholder 6" descr="A graph of a graph of a graph&#10;&#10;AI-generated content may be incorrect.">
            <a:extLst>
              <a:ext uri="{FF2B5EF4-FFF2-40B4-BE49-F238E27FC236}">
                <a16:creationId xmlns:a16="http://schemas.microsoft.com/office/drawing/2014/main" id="{EC5700B1-FE28-0947-FAD9-9F4B6A8D1FBB}"/>
              </a:ext>
            </a:extLst>
          </p:cNvPr>
          <p:cNvPicPr>
            <a:picLocks noGrp="1" noChangeAspect="1"/>
          </p:cNvPicPr>
          <p:nvPr>
            <p:ph idx="1"/>
          </p:nvPr>
        </p:nvPicPr>
        <p:blipFill>
          <a:blip r:embed="rId2"/>
          <a:stretch>
            <a:fillRect/>
          </a:stretch>
        </p:blipFill>
        <p:spPr>
          <a:xfrm>
            <a:off x="6292485" y="0"/>
            <a:ext cx="4378335" cy="3203782"/>
          </a:xfrm>
        </p:spPr>
      </p:pic>
      <p:sp>
        <p:nvSpPr>
          <p:cNvPr id="4" name="Date Placeholder 3">
            <a:extLst>
              <a:ext uri="{FF2B5EF4-FFF2-40B4-BE49-F238E27FC236}">
                <a16:creationId xmlns:a16="http://schemas.microsoft.com/office/drawing/2014/main" id="{F1A8D658-75B9-A87E-C3A2-86E6016AAAA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87121D5-61F9-C079-D152-9CD841778E0B}"/>
              </a:ext>
            </a:extLst>
          </p:cNvPr>
          <p:cNvSpPr>
            <a:spLocks noGrp="1"/>
          </p:cNvSpPr>
          <p:nvPr>
            <p:ph type="sldNum" sz="quarter" idx="12"/>
          </p:nvPr>
        </p:nvSpPr>
        <p:spPr/>
        <p:txBody>
          <a:bodyPr/>
          <a:lstStyle/>
          <a:p>
            <a:fld id="{CD8304E6-5469-594D-85BC-E468E92D2243}" type="slidenum">
              <a:rPr lang="en-US" smtClean="0"/>
              <a:t>58</a:t>
            </a:fld>
            <a:endParaRPr lang="en-US"/>
          </a:p>
        </p:txBody>
      </p:sp>
      <p:pic>
        <p:nvPicPr>
          <p:cNvPr id="9" name="Picture 8" descr="A graph of a graph with numbers and lines&#10;&#10;AI-generated content may be incorrect.">
            <a:extLst>
              <a:ext uri="{FF2B5EF4-FFF2-40B4-BE49-F238E27FC236}">
                <a16:creationId xmlns:a16="http://schemas.microsoft.com/office/drawing/2014/main" id="{2A938102-1CF3-1AA0-3D13-27535E7BD4F2}"/>
              </a:ext>
            </a:extLst>
          </p:cNvPr>
          <p:cNvPicPr>
            <a:picLocks noChangeAspect="1"/>
          </p:cNvPicPr>
          <p:nvPr/>
        </p:nvPicPr>
        <p:blipFill>
          <a:blip r:embed="rId3"/>
          <a:stretch>
            <a:fillRect/>
          </a:stretch>
        </p:blipFill>
        <p:spPr>
          <a:xfrm>
            <a:off x="6292484" y="3152568"/>
            <a:ext cx="4378336" cy="3203782"/>
          </a:xfrm>
          <a:prstGeom prst="rect">
            <a:avLst/>
          </a:prstGeom>
        </p:spPr>
      </p:pic>
      <p:pic>
        <p:nvPicPr>
          <p:cNvPr id="11" name="Picture 10" descr="A graph of a graph with numbers and lines&#10;&#10;AI-generated content may be incorrect.">
            <a:extLst>
              <a:ext uri="{FF2B5EF4-FFF2-40B4-BE49-F238E27FC236}">
                <a16:creationId xmlns:a16="http://schemas.microsoft.com/office/drawing/2014/main" id="{80EFA987-234A-8DC3-359E-1EB8125B4BEE}"/>
              </a:ext>
            </a:extLst>
          </p:cNvPr>
          <p:cNvPicPr>
            <a:picLocks noChangeAspect="1"/>
          </p:cNvPicPr>
          <p:nvPr/>
        </p:nvPicPr>
        <p:blipFill>
          <a:blip r:embed="rId4"/>
          <a:stretch>
            <a:fillRect/>
          </a:stretch>
        </p:blipFill>
        <p:spPr>
          <a:xfrm>
            <a:off x="838200" y="3152568"/>
            <a:ext cx="4378336" cy="3203782"/>
          </a:xfrm>
          <a:prstGeom prst="rect">
            <a:avLst/>
          </a:prstGeom>
        </p:spPr>
      </p:pic>
      <p:sp>
        <p:nvSpPr>
          <p:cNvPr id="12" name="TextBox 11">
            <a:extLst>
              <a:ext uri="{FF2B5EF4-FFF2-40B4-BE49-F238E27FC236}">
                <a16:creationId xmlns:a16="http://schemas.microsoft.com/office/drawing/2014/main" id="{A0E77FC1-F628-66D0-AD52-3B7C312D117C}"/>
              </a:ext>
            </a:extLst>
          </p:cNvPr>
          <p:cNvSpPr txBox="1"/>
          <p:nvPr/>
        </p:nvSpPr>
        <p:spPr>
          <a:xfrm>
            <a:off x="654756" y="1399822"/>
            <a:ext cx="5273431" cy="1200329"/>
          </a:xfrm>
          <a:prstGeom prst="rect">
            <a:avLst/>
          </a:prstGeom>
          <a:noFill/>
        </p:spPr>
        <p:txBody>
          <a:bodyPr wrap="none" rtlCol="0">
            <a:spAutoFit/>
          </a:bodyPr>
          <a:lstStyle/>
          <a:p>
            <a:pPr marL="285750" indent="-285750">
              <a:buFont typeface="Arial" panose="020B0604020202020204" pitchFamily="34" charset="0"/>
              <a:buChar char="•"/>
            </a:pPr>
            <a:r>
              <a:rPr lang="en-US" dirty="0"/>
              <a:t>build model on H4a</a:t>
            </a:r>
          </a:p>
          <a:p>
            <a:pPr marL="285750" indent="-285750">
              <a:buFont typeface="Arial" panose="020B0604020202020204" pitchFamily="34" charset="0"/>
              <a:buChar char="•"/>
            </a:pPr>
            <a:r>
              <a:rPr lang="en-US" dirty="0"/>
              <a:t>unfold H3a, H4a and GSF</a:t>
            </a:r>
          </a:p>
          <a:p>
            <a:pPr marL="285750" indent="-285750">
              <a:buFont typeface="Arial" panose="020B0604020202020204" pitchFamily="34" charset="0"/>
              <a:buChar char="•"/>
            </a:pPr>
            <a:r>
              <a:rPr lang="en-US" dirty="0"/>
              <a:t>green line should align with 1</a:t>
            </a:r>
          </a:p>
          <a:p>
            <a:pPr marL="285750" indent="-285750">
              <a:buFont typeface="Wingdings" pitchFamily="2" charset="2"/>
              <a:buChar char="Ø"/>
            </a:pPr>
            <a:r>
              <a:rPr lang="en-US" dirty="0">
                <a:solidFill>
                  <a:srgbClr val="74B842"/>
                </a:solidFill>
              </a:rPr>
              <a:t>Unfolding independent of input primary flux model</a:t>
            </a:r>
          </a:p>
        </p:txBody>
      </p:sp>
      <p:sp>
        <p:nvSpPr>
          <p:cNvPr id="13" name="Rectangle 12">
            <a:extLst>
              <a:ext uri="{FF2B5EF4-FFF2-40B4-BE49-F238E27FC236}">
                <a16:creationId xmlns:a16="http://schemas.microsoft.com/office/drawing/2014/main" id="{7148B4D1-E7AE-2212-ED1F-9C84BA5A5CDE}"/>
              </a:ext>
            </a:extLst>
          </p:cNvPr>
          <p:cNvSpPr/>
          <p:nvPr/>
        </p:nvSpPr>
        <p:spPr>
          <a:xfrm>
            <a:off x="3049946"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25CE0E-8A73-A576-2A75-ADA04BC29DD5}"/>
              </a:ext>
            </a:extLst>
          </p:cNvPr>
          <p:cNvSpPr/>
          <p:nvPr/>
        </p:nvSpPr>
        <p:spPr>
          <a:xfrm>
            <a:off x="8504230"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5D90-9A15-6F81-21DA-9BCA6CBF50A6}"/>
              </a:ext>
            </a:extLst>
          </p:cNvPr>
          <p:cNvSpPr/>
          <p:nvPr/>
        </p:nvSpPr>
        <p:spPr>
          <a:xfrm>
            <a:off x="8504230" y="69954"/>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E43635-92A2-ECFE-CABA-F240A7889B23}"/>
              </a:ext>
            </a:extLst>
          </p:cNvPr>
          <p:cNvSpPr txBox="1"/>
          <p:nvPr/>
        </p:nvSpPr>
        <p:spPr>
          <a:xfrm>
            <a:off x="3825716" y="6392540"/>
            <a:ext cx="6845104"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A5A5A5"/>
                </a:solidFill>
              </a:rPr>
              <a:t>grey ratio to </a:t>
            </a:r>
            <a:r>
              <a:rPr lang="en-US" sz="1200" dirty="0" err="1">
                <a:solidFill>
                  <a:srgbClr val="A5A5A5"/>
                </a:solidFill>
              </a:rPr>
              <a:t>MCEq</a:t>
            </a:r>
            <a:r>
              <a:rPr lang="en-US" sz="1200" dirty="0">
                <a:solidFill>
                  <a:srgbClr val="A5A5A5"/>
                </a:solidFill>
              </a:rPr>
              <a:t> depends on the expectation value per bin, here this is calculated based on H4a </a:t>
            </a:r>
          </a:p>
          <a:p>
            <a:r>
              <a:rPr lang="en-US" sz="1200" dirty="0">
                <a:solidFill>
                  <a:srgbClr val="A5A5A5"/>
                </a:solidFill>
                <a:sym typeface="Wingdings" pitchFamily="2" charset="2"/>
              </a:rPr>
              <a:t> this leads to minor deviations for H3a and GSF</a:t>
            </a:r>
            <a:endParaRPr lang="en-US" sz="1200" dirty="0">
              <a:solidFill>
                <a:srgbClr val="A5A5A5"/>
              </a:solidFill>
            </a:endParaRPr>
          </a:p>
        </p:txBody>
      </p:sp>
    </p:spTree>
    <p:extLst>
      <p:ext uri="{BB962C8B-B14F-4D97-AF65-F5344CB8AC3E}">
        <p14:creationId xmlns:p14="http://schemas.microsoft.com/office/powerpoint/2010/main" val="39465156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59</a:t>
            </a:fld>
            <a:endParaRPr lang="en-US"/>
          </a:p>
        </p:txBody>
      </p:sp>
      <p:pic>
        <p:nvPicPr>
          <p:cNvPr id="6" name="Picture 2" descr="Logo Cosmic Interacting Matters">
            <a:extLst>
              <a:ext uri="{FF2B5EF4-FFF2-40B4-BE49-F238E27FC236}">
                <a16:creationId xmlns:a16="http://schemas.microsoft.com/office/drawing/2014/main" id="{AA00E2AD-DAA5-73DA-8742-CB94B490E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2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48E49-E921-B79E-4A15-F1A6DD14A42E}"/>
              </a:ext>
            </a:extLst>
          </p:cNvPr>
          <p:cNvSpPr>
            <a:spLocks noGrp="1"/>
          </p:cNvSpPr>
          <p:nvPr>
            <p:ph type="title"/>
          </p:nvPr>
        </p:nvSpPr>
        <p:spPr/>
        <p:txBody>
          <a:bodyPr/>
          <a:lstStyle/>
          <a:p>
            <a:r>
              <a:rPr lang="en-US" dirty="0"/>
              <a:t>Proxy Variable: Stopping Muons</a:t>
            </a:r>
          </a:p>
        </p:txBody>
      </p:sp>
      <p:pic>
        <p:nvPicPr>
          <p:cNvPr id="7" name="Content Placeholder 6">
            <a:extLst>
              <a:ext uri="{FF2B5EF4-FFF2-40B4-BE49-F238E27FC236}">
                <a16:creationId xmlns:a16="http://schemas.microsoft.com/office/drawing/2014/main" id="{01852974-9114-FF23-4F0B-F6A589D1E6FE}"/>
              </a:ext>
            </a:extLst>
          </p:cNvPr>
          <p:cNvPicPr>
            <a:picLocks noGrp="1" noChangeAspect="1"/>
          </p:cNvPicPr>
          <p:nvPr>
            <p:ph idx="1"/>
          </p:nvPr>
        </p:nvPicPr>
        <p:blipFill>
          <a:blip r:embed="rId2"/>
          <a:stretch>
            <a:fillRect/>
          </a:stretch>
        </p:blipFill>
        <p:spPr>
          <a:xfrm>
            <a:off x="1" y="1388123"/>
            <a:ext cx="6096000" cy="4492473"/>
          </a:xfrm>
        </p:spPr>
      </p:pic>
      <p:sp>
        <p:nvSpPr>
          <p:cNvPr id="4" name="Date Placeholder 3">
            <a:extLst>
              <a:ext uri="{FF2B5EF4-FFF2-40B4-BE49-F238E27FC236}">
                <a16:creationId xmlns:a16="http://schemas.microsoft.com/office/drawing/2014/main" id="{1396AE28-C0F7-52D1-2B8B-D1AAF6AD07F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6CA07DD-5B69-06ED-35D2-9552EF0331A3}"/>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9" name="Picture 8">
            <a:extLst>
              <a:ext uri="{FF2B5EF4-FFF2-40B4-BE49-F238E27FC236}">
                <a16:creationId xmlns:a16="http://schemas.microsoft.com/office/drawing/2014/main" id="{50F4A811-D0BC-7544-6259-D31DBDC0C6E5}"/>
              </a:ext>
            </a:extLst>
          </p:cNvPr>
          <p:cNvPicPr>
            <a:picLocks noChangeAspect="1"/>
          </p:cNvPicPr>
          <p:nvPr/>
        </p:nvPicPr>
        <p:blipFill>
          <a:blip r:embed="rId3"/>
          <a:stretch>
            <a:fillRect/>
          </a:stretch>
        </p:blipFill>
        <p:spPr>
          <a:xfrm>
            <a:off x="6096000" y="1388123"/>
            <a:ext cx="6096000" cy="4645850"/>
          </a:xfrm>
          <a:prstGeom prst="rect">
            <a:avLst/>
          </a:prstGeom>
        </p:spPr>
      </p:pic>
      <p:pic>
        <p:nvPicPr>
          <p:cNvPr id="10" name="Picture 2" descr="Logo Cosmic Interacting Matters">
            <a:extLst>
              <a:ext uri="{FF2B5EF4-FFF2-40B4-BE49-F238E27FC236}">
                <a16:creationId xmlns:a16="http://schemas.microsoft.com/office/drawing/2014/main" id="{C0E09115-237E-C01B-ED9C-33DC716B6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712A708-92A6-539B-2638-8AE6DF347D4C}"/>
              </a:ext>
            </a:extLst>
          </p:cNvPr>
          <p:cNvSpPr txBox="1"/>
          <p:nvPr/>
        </p:nvSpPr>
        <p:spPr>
          <a:xfrm>
            <a:off x="3799002" y="6202973"/>
            <a:ext cx="5966633" cy="369332"/>
          </a:xfrm>
          <a:prstGeom prst="rect">
            <a:avLst/>
          </a:prstGeom>
          <a:noFill/>
        </p:spPr>
        <p:txBody>
          <a:bodyPr wrap="none" rtlCol="0">
            <a:spAutoFit/>
          </a:bodyPr>
          <a:lstStyle/>
          <a:p>
            <a:pPr marL="285750" indent="-285750">
              <a:buFont typeface="Arial" panose="020B0604020202020204" pitchFamily="34" charset="0"/>
              <a:buChar char="•"/>
            </a:pPr>
            <a:r>
              <a:rPr lang="en-US" dirty="0"/>
              <a:t>Correlation between proxy and target variable in unfolding</a:t>
            </a:r>
          </a:p>
        </p:txBody>
      </p:sp>
      <p:sp>
        <p:nvSpPr>
          <p:cNvPr id="12" name="TextBox 11">
            <a:extLst>
              <a:ext uri="{FF2B5EF4-FFF2-40B4-BE49-F238E27FC236}">
                <a16:creationId xmlns:a16="http://schemas.microsoft.com/office/drawing/2014/main" id="{77E9007E-D9B6-AB28-0743-DB94EBC774A9}"/>
              </a:ext>
            </a:extLst>
          </p:cNvPr>
          <p:cNvSpPr txBox="1"/>
          <p:nvPr/>
        </p:nvSpPr>
        <p:spPr>
          <a:xfrm>
            <a:off x="1941922" y="1018791"/>
            <a:ext cx="1968039" cy="369332"/>
          </a:xfrm>
          <a:prstGeom prst="rect">
            <a:avLst/>
          </a:prstGeom>
          <a:noFill/>
        </p:spPr>
        <p:txBody>
          <a:bodyPr wrap="none" rtlCol="0">
            <a:spAutoFit/>
          </a:bodyPr>
          <a:lstStyle/>
          <a:p>
            <a:r>
              <a:rPr lang="en-US" dirty="0"/>
              <a:t>Propagation length</a:t>
            </a:r>
          </a:p>
        </p:txBody>
      </p:sp>
      <p:sp>
        <p:nvSpPr>
          <p:cNvPr id="13" name="TextBox 12">
            <a:extLst>
              <a:ext uri="{FF2B5EF4-FFF2-40B4-BE49-F238E27FC236}">
                <a16:creationId xmlns:a16="http://schemas.microsoft.com/office/drawing/2014/main" id="{60B5AEE7-5F29-6869-C0EB-F9613BF1EF0C}"/>
              </a:ext>
            </a:extLst>
          </p:cNvPr>
          <p:cNvSpPr txBox="1"/>
          <p:nvPr/>
        </p:nvSpPr>
        <p:spPr>
          <a:xfrm>
            <a:off x="7778742" y="1018791"/>
            <a:ext cx="2415918" cy="369332"/>
          </a:xfrm>
          <a:prstGeom prst="rect">
            <a:avLst/>
          </a:prstGeom>
          <a:noFill/>
        </p:spPr>
        <p:txBody>
          <a:bodyPr wrap="none" rtlCol="0">
            <a:spAutoFit/>
          </a:bodyPr>
          <a:lstStyle/>
          <a:p>
            <a:r>
              <a:rPr lang="en-US" dirty="0"/>
              <a:t>Muon energy at surface</a:t>
            </a:r>
          </a:p>
        </p:txBody>
      </p:sp>
    </p:spTree>
    <p:extLst>
      <p:ext uri="{BB962C8B-B14F-4D97-AF65-F5344CB8AC3E}">
        <p14:creationId xmlns:p14="http://schemas.microsoft.com/office/powerpoint/2010/main" val="30780427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60</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
        <p:nvSpPr>
          <p:cNvPr id="3" name="TextBox 2">
            <a:extLst>
              <a:ext uri="{FF2B5EF4-FFF2-40B4-BE49-F238E27FC236}">
                <a16:creationId xmlns:a16="http://schemas.microsoft.com/office/drawing/2014/main" id="{A5264E3F-BADD-3BDA-C611-BDB777105EB1}"/>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3D49CB8E-DBFF-4CFB-C400-3EA2B982D917}"/>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8B62D8A7-60CC-F74C-88A1-09DF4F1C078B}"/>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CC836D09-08AB-1D0D-F5DD-5A64E499B059}"/>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6919E03F-7A39-BDAF-9940-B7941318569F}"/>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pic>
        <p:nvPicPr>
          <p:cNvPr id="14" name="Picture 2" descr="Logo Cosmic Interacting Matters">
            <a:extLst>
              <a:ext uri="{FF2B5EF4-FFF2-40B4-BE49-F238E27FC236}">
                <a16:creationId xmlns:a16="http://schemas.microsoft.com/office/drawing/2014/main" id="{7619A8DE-731D-E6C2-65AB-1A6A375A6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508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61</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
        <p:nvSpPr>
          <p:cNvPr id="3" name="TextBox 2">
            <a:extLst>
              <a:ext uri="{FF2B5EF4-FFF2-40B4-BE49-F238E27FC236}">
                <a16:creationId xmlns:a16="http://schemas.microsoft.com/office/drawing/2014/main" id="{A8466E85-3978-CADA-65DC-0AF920C9141E}"/>
              </a:ext>
            </a:extLst>
          </p:cNvPr>
          <p:cNvSpPr txBox="1"/>
          <p:nvPr/>
        </p:nvSpPr>
        <p:spPr>
          <a:xfrm>
            <a:off x="1371601" y="2569030"/>
            <a:ext cx="1015021" cy="323165"/>
          </a:xfrm>
          <a:prstGeom prst="rect">
            <a:avLst/>
          </a:prstGeom>
          <a:noFill/>
        </p:spPr>
        <p:txBody>
          <a:bodyPr wrap="none" rtlCol="0">
            <a:spAutoFit/>
          </a:bodyPr>
          <a:lstStyle/>
          <a:p>
            <a:r>
              <a:rPr lang="en-DE" sz="1500" dirty="0"/>
              <a:t>HoleIce p0</a:t>
            </a:r>
          </a:p>
        </p:txBody>
      </p:sp>
      <p:sp>
        <p:nvSpPr>
          <p:cNvPr id="7" name="TextBox 6">
            <a:extLst>
              <a:ext uri="{FF2B5EF4-FFF2-40B4-BE49-F238E27FC236}">
                <a16:creationId xmlns:a16="http://schemas.microsoft.com/office/drawing/2014/main" id="{DA085A20-A29E-45EA-7A29-B3D4F0574BED}"/>
              </a:ext>
            </a:extLst>
          </p:cNvPr>
          <p:cNvSpPr txBox="1"/>
          <p:nvPr/>
        </p:nvSpPr>
        <p:spPr>
          <a:xfrm>
            <a:off x="9394371" y="2569030"/>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1FCE28AA-E4B0-0D1B-1174-1836A4A6B1B7}"/>
              </a:ext>
            </a:extLst>
          </p:cNvPr>
          <p:cNvSpPr txBox="1"/>
          <p:nvPr/>
        </p:nvSpPr>
        <p:spPr>
          <a:xfrm>
            <a:off x="5410355" y="2569029"/>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DC4BC2A7-C3B1-4A22-E245-C068BF2CBF25}"/>
              </a:ext>
            </a:extLst>
          </p:cNvPr>
          <p:cNvSpPr txBox="1"/>
          <p:nvPr/>
        </p:nvSpPr>
        <p:spPr>
          <a:xfrm>
            <a:off x="4184802" y="5535347"/>
            <a:ext cx="1337354" cy="323165"/>
          </a:xfrm>
          <a:prstGeom prst="rect">
            <a:avLst/>
          </a:prstGeom>
          <a:noFill/>
        </p:spPr>
        <p:txBody>
          <a:bodyPr wrap="none" rtlCol="0">
            <a:spAutoFit/>
          </a:bodyPr>
          <a:lstStyle/>
          <a:p>
            <a:r>
              <a:rPr lang="en-DE" sz="1500" dirty="0"/>
              <a:t>DOMEfficiency</a:t>
            </a:r>
          </a:p>
        </p:txBody>
      </p:sp>
      <p:sp>
        <p:nvSpPr>
          <p:cNvPr id="11" name="TextBox 10">
            <a:extLst>
              <a:ext uri="{FF2B5EF4-FFF2-40B4-BE49-F238E27FC236}">
                <a16:creationId xmlns:a16="http://schemas.microsoft.com/office/drawing/2014/main" id="{BEA86402-01CD-8137-BD7E-11AD05027315}"/>
              </a:ext>
            </a:extLst>
          </p:cNvPr>
          <p:cNvSpPr txBox="1"/>
          <p:nvPr/>
        </p:nvSpPr>
        <p:spPr>
          <a:xfrm>
            <a:off x="8310334" y="5535346"/>
            <a:ext cx="1050096" cy="323165"/>
          </a:xfrm>
          <a:prstGeom prst="rect">
            <a:avLst/>
          </a:prstGeom>
          <a:noFill/>
        </p:spPr>
        <p:txBody>
          <a:bodyPr wrap="none" rtlCol="0">
            <a:spAutoFit/>
          </a:bodyPr>
          <a:lstStyle/>
          <a:p>
            <a:r>
              <a:rPr lang="en-DE" sz="1500" dirty="0"/>
              <a:t>Absorption</a:t>
            </a:r>
          </a:p>
        </p:txBody>
      </p:sp>
      <p:pic>
        <p:nvPicPr>
          <p:cNvPr id="13" name="Picture 2" descr="Logo Cosmic Interacting Matters">
            <a:extLst>
              <a:ext uri="{FF2B5EF4-FFF2-40B4-BE49-F238E27FC236}">
                <a16:creationId xmlns:a16="http://schemas.microsoft.com/office/drawing/2014/main" id="{27BB1008-8771-5FEE-0AAC-89C7852F2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647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62</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51833226-C67B-5B12-698F-C69D2E58B19A}"/>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AE538E05-3642-EBF6-5038-50B07377D8B9}"/>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5A2D1ED7-97E7-1D94-D594-5B7DDA11361E}"/>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1" name="TextBox 10">
            <a:extLst>
              <a:ext uri="{FF2B5EF4-FFF2-40B4-BE49-F238E27FC236}">
                <a16:creationId xmlns:a16="http://schemas.microsoft.com/office/drawing/2014/main" id="{412D3EC2-30B4-3277-867E-2FA1C55CD60C}"/>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039962CD-E5F8-7463-0451-1844FA09C830}"/>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sp>
        <p:nvSpPr>
          <p:cNvPr id="14" name="Oval 13">
            <a:extLst>
              <a:ext uri="{FF2B5EF4-FFF2-40B4-BE49-F238E27FC236}">
                <a16:creationId xmlns:a16="http://schemas.microsoft.com/office/drawing/2014/main" id="{53E31535-8768-3BDA-EB27-F91BE30FD4A1}"/>
              </a:ext>
            </a:extLst>
          </p:cNvPr>
          <p:cNvSpPr/>
          <p:nvPr/>
        </p:nvSpPr>
        <p:spPr>
          <a:xfrm>
            <a:off x="1744084" y="893462"/>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2" descr="Logo Cosmic Interacting Matters">
            <a:extLst>
              <a:ext uri="{FF2B5EF4-FFF2-40B4-BE49-F238E27FC236}">
                <a16:creationId xmlns:a16="http://schemas.microsoft.com/office/drawing/2014/main" id="{832A53F8-65E4-2D0F-6046-BE4A8AEE1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53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63</a:t>
            </a:fld>
            <a:endParaRPr lang="en-US"/>
          </a:p>
        </p:txBody>
      </p:sp>
      <p:pic>
        <p:nvPicPr>
          <p:cNvPr id="6" name="Picture 2" descr="Logo Cosmic Interacting Matters">
            <a:extLst>
              <a:ext uri="{FF2B5EF4-FFF2-40B4-BE49-F238E27FC236}">
                <a16:creationId xmlns:a16="http://schemas.microsoft.com/office/drawing/2014/main" id="{8E5D8746-383E-AE7E-198A-D61694CE4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766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64</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pic>
        <p:nvPicPr>
          <p:cNvPr id="3" name="Picture 2" descr="Logo Cosmic Interacting Matters">
            <a:extLst>
              <a:ext uri="{FF2B5EF4-FFF2-40B4-BE49-F238E27FC236}">
                <a16:creationId xmlns:a16="http://schemas.microsoft.com/office/drawing/2014/main" id="{4C97C1D5-59C4-0DE9-30A1-CC4F203E2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6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65</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pic>
        <p:nvPicPr>
          <p:cNvPr id="3" name="Picture 2" descr="Logo Cosmic Interacting Matters">
            <a:extLst>
              <a:ext uri="{FF2B5EF4-FFF2-40B4-BE49-F238E27FC236}">
                <a16:creationId xmlns:a16="http://schemas.microsoft.com/office/drawing/2014/main" id="{DEE29AC5-7E31-DAD5-062E-4B3C1884A3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84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66</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pic>
        <p:nvPicPr>
          <p:cNvPr id="3" name="Picture 2" descr="Logo Cosmic Interacting Matters">
            <a:extLst>
              <a:ext uri="{FF2B5EF4-FFF2-40B4-BE49-F238E27FC236}">
                <a16:creationId xmlns:a16="http://schemas.microsoft.com/office/drawing/2014/main" id="{4C674760-FBC5-DD11-400D-6A7285D7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9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67</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pic>
        <p:nvPicPr>
          <p:cNvPr id="3" name="Picture 2" descr="Logo Cosmic Interacting Matters">
            <a:extLst>
              <a:ext uri="{FF2B5EF4-FFF2-40B4-BE49-F238E27FC236}">
                <a16:creationId xmlns:a16="http://schemas.microsoft.com/office/drawing/2014/main" id="{52E7FEA5-9F73-CB36-89D4-02338BFB3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041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68</a:t>
            </a:fld>
            <a:endParaRPr lang="en-US"/>
          </a:p>
        </p:txBody>
      </p:sp>
      <p:pic>
        <p:nvPicPr>
          <p:cNvPr id="6" name="Picture 2" descr="Logo Cosmic Interacting Matters">
            <a:extLst>
              <a:ext uri="{FF2B5EF4-FFF2-40B4-BE49-F238E27FC236}">
                <a16:creationId xmlns:a16="http://schemas.microsoft.com/office/drawing/2014/main" id="{88D0DF23-038B-002C-B678-942F38CF3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529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69</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pic>
        <p:nvPicPr>
          <p:cNvPr id="3" name="Picture 2" descr="Logo Cosmic Interacting Matters">
            <a:extLst>
              <a:ext uri="{FF2B5EF4-FFF2-40B4-BE49-F238E27FC236}">
                <a16:creationId xmlns:a16="http://schemas.microsoft.com/office/drawing/2014/main" id="{A4DB56E7-2546-3B83-423A-B750ED60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2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BD68-0C94-56C9-E435-61AB0526B065}"/>
              </a:ext>
            </a:extLst>
          </p:cNvPr>
          <p:cNvSpPr>
            <a:spLocks noGrp="1"/>
          </p:cNvSpPr>
          <p:nvPr>
            <p:ph type="title"/>
          </p:nvPr>
        </p:nvSpPr>
        <p:spPr/>
        <p:txBody>
          <a:bodyPr/>
          <a:lstStyle/>
          <a:p>
            <a:r>
              <a:rPr lang="en-US" dirty="0"/>
              <a:t>Reconstruction: High Energy Muons</a:t>
            </a:r>
          </a:p>
        </p:txBody>
      </p:sp>
      <p:sp>
        <p:nvSpPr>
          <p:cNvPr id="4" name="Date Placeholder 3">
            <a:extLst>
              <a:ext uri="{FF2B5EF4-FFF2-40B4-BE49-F238E27FC236}">
                <a16:creationId xmlns:a16="http://schemas.microsoft.com/office/drawing/2014/main" id="{701C8CF2-EBB7-2457-C22C-995C354B98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51A5080-D934-4867-448A-F2495CDA2CAF}"/>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5">
            <a:extLst>
              <a:ext uri="{FF2B5EF4-FFF2-40B4-BE49-F238E27FC236}">
                <a16:creationId xmlns:a16="http://schemas.microsoft.com/office/drawing/2014/main" id="{096A7501-9525-3DB5-416B-466C6D23A375}"/>
              </a:ext>
            </a:extLst>
          </p:cNvPr>
          <p:cNvPicPr>
            <a:picLocks noChangeAspect="1"/>
          </p:cNvPicPr>
          <p:nvPr/>
        </p:nvPicPr>
        <p:blipFill>
          <a:blip r:embed="rId2"/>
          <a:stretch>
            <a:fillRect/>
          </a:stretch>
        </p:blipFill>
        <p:spPr>
          <a:xfrm>
            <a:off x="5053773" y="1003745"/>
            <a:ext cx="6747800" cy="5187423"/>
          </a:xfrm>
          <a:prstGeom prst="rect">
            <a:avLst/>
          </a:prstGeom>
        </p:spPr>
      </p:pic>
      <p:pic>
        <p:nvPicPr>
          <p:cNvPr id="7" name="Picture 2" descr="Logo Cosmic Interacting Matters">
            <a:extLst>
              <a:ext uri="{FF2B5EF4-FFF2-40B4-BE49-F238E27FC236}">
                <a16:creationId xmlns:a16="http://schemas.microsoft.com/office/drawing/2014/main" id="{281CDF16-FD15-EB08-B82C-BDCDB499D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5ECD4A1-0352-F34E-241D-1B1BEDE62F93}"/>
              </a:ext>
            </a:extLst>
          </p:cNvPr>
          <p:cNvSpPr txBox="1"/>
          <p:nvPr/>
        </p:nvSpPr>
        <p:spPr>
          <a:xfrm>
            <a:off x="245097" y="1919198"/>
            <a:ext cx="4617546" cy="923330"/>
          </a:xfrm>
          <a:prstGeom prst="rect">
            <a:avLst/>
          </a:prstGeom>
          <a:noFill/>
        </p:spPr>
        <p:txBody>
          <a:bodyPr wrap="none" rtlCol="0">
            <a:spAutoFit/>
          </a:bodyPr>
          <a:lstStyle/>
          <a:p>
            <a:pPr marL="285750" indent="-285750">
              <a:buFont typeface="Arial" panose="020B0604020202020204" pitchFamily="34" charset="0"/>
              <a:buChar char="•"/>
            </a:pPr>
            <a:r>
              <a:rPr lang="en-US" dirty="0"/>
              <a:t>DNN reconstruction of leading muon energy</a:t>
            </a:r>
            <a:br>
              <a:rPr lang="en-US" dirty="0"/>
            </a:br>
            <a:r>
              <a:rPr lang="en-US" dirty="0"/>
              <a:t>at detector entry</a:t>
            </a:r>
          </a:p>
          <a:p>
            <a:pPr marL="285750" indent="-285750">
              <a:buFont typeface="Arial" panose="020B0604020202020204" pitchFamily="34" charset="0"/>
              <a:buChar char="•"/>
            </a:pPr>
            <a:r>
              <a:rPr lang="en-US" dirty="0"/>
              <a:t>proxy variable in unfolding</a:t>
            </a:r>
          </a:p>
        </p:txBody>
      </p:sp>
      <p:sp>
        <p:nvSpPr>
          <p:cNvPr id="11" name="TextBox 10">
            <a:extLst>
              <a:ext uri="{FF2B5EF4-FFF2-40B4-BE49-F238E27FC236}">
                <a16:creationId xmlns:a16="http://schemas.microsoft.com/office/drawing/2014/main" id="{395A1BAC-A7FD-E269-0942-25A4DD8077B3}"/>
              </a:ext>
            </a:extLst>
          </p:cNvPr>
          <p:cNvSpPr txBox="1"/>
          <p:nvPr/>
        </p:nvSpPr>
        <p:spPr>
          <a:xfrm>
            <a:off x="8071472" y="4892511"/>
            <a:ext cx="2063129" cy="369332"/>
          </a:xfrm>
          <a:prstGeom prst="rect">
            <a:avLst/>
          </a:prstGeom>
          <a:noFill/>
        </p:spPr>
        <p:txBody>
          <a:bodyPr wrap="none" rtlCol="0">
            <a:spAutoFit/>
          </a:bodyPr>
          <a:lstStyle/>
          <a:p>
            <a:r>
              <a:rPr lang="en-US" dirty="0" err="1">
                <a:solidFill>
                  <a:schemeClr val="bg2"/>
                </a:solidFill>
              </a:rPr>
              <a:t>IceCube</a:t>
            </a:r>
            <a:r>
              <a:rPr lang="en-US" dirty="0">
                <a:solidFill>
                  <a:schemeClr val="bg2"/>
                </a:solidFill>
              </a:rPr>
              <a:t> Preliminary</a:t>
            </a:r>
          </a:p>
        </p:txBody>
      </p:sp>
      <p:sp>
        <p:nvSpPr>
          <p:cNvPr id="12" name="Rectangle 11">
            <a:extLst>
              <a:ext uri="{FF2B5EF4-FFF2-40B4-BE49-F238E27FC236}">
                <a16:creationId xmlns:a16="http://schemas.microsoft.com/office/drawing/2014/main" id="{EAF65697-84FB-8AA6-056F-FAC4DE1CBA05}"/>
              </a:ext>
            </a:extLst>
          </p:cNvPr>
          <p:cNvSpPr/>
          <p:nvPr/>
        </p:nvSpPr>
        <p:spPr>
          <a:xfrm>
            <a:off x="7249212" y="1003745"/>
            <a:ext cx="1649691" cy="3631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5571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70</a:t>
            </a:fld>
            <a:endParaRPr lang="en-US"/>
          </a:p>
        </p:txBody>
      </p:sp>
      <p:pic>
        <p:nvPicPr>
          <p:cNvPr id="6" name="Picture 2" descr="Logo Cosmic Interacting Matters">
            <a:extLst>
              <a:ext uri="{FF2B5EF4-FFF2-40B4-BE49-F238E27FC236}">
                <a16:creationId xmlns:a16="http://schemas.microsoft.com/office/drawing/2014/main" id="{74E5D4A8-C1A7-C72F-A2F8-C7025D462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411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71</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pic>
        <p:nvPicPr>
          <p:cNvPr id="3" name="Picture 2" descr="Logo Cosmic Interacting Matters">
            <a:extLst>
              <a:ext uri="{FF2B5EF4-FFF2-40B4-BE49-F238E27FC236}">
                <a16:creationId xmlns:a16="http://schemas.microsoft.com/office/drawing/2014/main" id="{2F54276E-4CC2-1E7F-E32B-F31EFF63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91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72</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dirty="0">
                <a:solidFill>
                  <a:srgbClr val="74B842"/>
                </a:solidFill>
              </a:rPr>
              <a:t>Next steps</a:t>
            </a:r>
          </a:p>
          <a:p>
            <a:r>
              <a:rPr lang="de-DE" dirty="0"/>
              <a:t>Test </a:t>
            </a:r>
            <a:r>
              <a:rPr lang="de-DE" dirty="0" err="1"/>
              <a:t>impact</a:t>
            </a:r>
            <a:r>
              <a:rPr lang="de-DE" dirty="0"/>
              <a:t> </a:t>
            </a:r>
            <a:r>
              <a:rPr lang="de-DE" dirty="0" err="1"/>
              <a:t>of</a:t>
            </a:r>
            <a:r>
              <a:rPr lang="de-DE" dirty="0"/>
              <a:t> different </a:t>
            </a:r>
            <a:r>
              <a:rPr lang="de-DE" dirty="0" err="1"/>
              <a:t>primary</a:t>
            </a:r>
            <a:r>
              <a:rPr lang="de-DE" dirty="0"/>
              <a:t> </a:t>
            </a:r>
            <a:r>
              <a:rPr lang="de-DE" dirty="0" err="1"/>
              <a:t>models</a:t>
            </a:r>
            <a:r>
              <a:rPr lang="de-DE" dirty="0"/>
              <a:t> (</a:t>
            </a:r>
            <a:r>
              <a:rPr lang="de-DE" dirty="0" err="1"/>
              <a:t>spectral</a:t>
            </a:r>
            <a:r>
              <a:rPr lang="de-DE" dirty="0"/>
              <a:t> </a:t>
            </a:r>
            <a:r>
              <a:rPr lang="de-DE" dirty="0" err="1"/>
              <a:t>index</a:t>
            </a:r>
            <a:r>
              <a:rPr lang="de-DE" dirty="0"/>
              <a:t>)</a:t>
            </a:r>
            <a:endParaRPr lang="en-DE" dirty="0"/>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73</a:t>
            </a:fld>
            <a:endParaRPr lang="en-US"/>
          </a:p>
        </p:txBody>
      </p:sp>
      <p:pic>
        <p:nvPicPr>
          <p:cNvPr id="6" name="Picture 2" descr="Logo Cosmic Interacting Matters">
            <a:extLst>
              <a:ext uri="{FF2B5EF4-FFF2-40B4-BE49-F238E27FC236}">
                <a16:creationId xmlns:a16="http://schemas.microsoft.com/office/drawing/2014/main" id="{E45AB3EF-A98B-68F7-CCA9-188AFFE30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514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74</a:t>
            </a:fld>
            <a:endParaRPr lang="en-US"/>
          </a:p>
        </p:txBody>
      </p:sp>
    </p:spTree>
    <p:extLst>
      <p:ext uri="{BB962C8B-B14F-4D97-AF65-F5344CB8AC3E}">
        <p14:creationId xmlns:p14="http://schemas.microsoft.com/office/powerpoint/2010/main" val="3607712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76</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77</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78</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79</a:t>
            </a:fld>
            <a:endParaRPr lang="en-US"/>
          </a:p>
        </p:txBody>
      </p:sp>
    </p:spTree>
    <p:extLst>
      <p:ext uri="{BB962C8B-B14F-4D97-AF65-F5344CB8AC3E}">
        <p14:creationId xmlns:p14="http://schemas.microsoft.com/office/powerpoint/2010/main" val="834456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BBCFA-B2DC-92DD-CD74-AB7079716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63C36F-EA81-58AC-DEAF-BCA3B611E412}"/>
              </a:ext>
            </a:extLst>
          </p:cNvPr>
          <p:cNvSpPr>
            <a:spLocks noGrp="1"/>
          </p:cNvSpPr>
          <p:nvPr>
            <p:ph type="title"/>
          </p:nvPr>
        </p:nvSpPr>
        <p:spPr/>
        <p:txBody>
          <a:bodyPr/>
          <a:lstStyle/>
          <a:p>
            <a:r>
              <a:rPr lang="en-US" dirty="0"/>
              <a:t>Proxy Variable: High Energy Muons</a:t>
            </a:r>
          </a:p>
        </p:txBody>
      </p:sp>
      <p:sp>
        <p:nvSpPr>
          <p:cNvPr id="4" name="Date Placeholder 3">
            <a:extLst>
              <a:ext uri="{FF2B5EF4-FFF2-40B4-BE49-F238E27FC236}">
                <a16:creationId xmlns:a16="http://schemas.microsoft.com/office/drawing/2014/main" id="{65062E2B-51E9-C7A1-C364-0257CEFEC2A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7807FE8-0EFC-A7E2-1EC1-849144708A1B}"/>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Picture 5">
            <a:extLst>
              <a:ext uri="{FF2B5EF4-FFF2-40B4-BE49-F238E27FC236}">
                <a16:creationId xmlns:a16="http://schemas.microsoft.com/office/drawing/2014/main" id="{F927F5DE-C0F2-CB3F-3B66-D675838CF487}"/>
              </a:ext>
            </a:extLst>
          </p:cNvPr>
          <p:cNvPicPr>
            <a:picLocks noChangeAspect="1"/>
          </p:cNvPicPr>
          <p:nvPr/>
        </p:nvPicPr>
        <p:blipFill>
          <a:blip r:embed="rId2"/>
          <a:stretch>
            <a:fillRect/>
          </a:stretch>
        </p:blipFill>
        <p:spPr>
          <a:xfrm>
            <a:off x="4981231" y="924878"/>
            <a:ext cx="7065259" cy="5431472"/>
          </a:xfrm>
          <a:prstGeom prst="rect">
            <a:avLst/>
          </a:prstGeom>
        </p:spPr>
      </p:pic>
      <p:pic>
        <p:nvPicPr>
          <p:cNvPr id="7" name="Picture 2" descr="Logo Cosmic Interacting Matters">
            <a:extLst>
              <a:ext uri="{FF2B5EF4-FFF2-40B4-BE49-F238E27FC236}">
                <a16:creationId xmlns:a16="http://schemas.microsoft.com/office/drawing/2014/main" id="{1F134DFF-8DF7-6CFD-A452-24E7B575E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9C8CAF-027C-F79C-40E8-FDFCEDC6E7B8}"/>
              </a:ext>
            </a:extLst>
          </p:cNvPr>
          <p:cNvSpPr txBox="1"/>
          <p:nvPr/>
        </p:nvSpPr>
        <p:spPr>
          <a:xfrm>
            <a:off x="145510" y="2139885"/>
            <a:ext cx="4052648" cy="923330"/>
          </a:xfrm>
          <a:prstGeom prst="rect">
            <a:avLst/>
          </a:prstGeom>
          <a:noFill/>
        </p:spPr>
        <p:txBody>
          <a:bodyPr wrap="none" rtlCol="0">
            <a:spAutoFit/>
          </a:bodyPr>
          <a:lstStyle/>
          <a:p>
            <a:pPr marL="285750" indent="-285750">
              <a:buFont typeface="Arial" panose="020B0604020202020204" pitchFamily="34" charset="0"/>
              <a:buChar char="•"/>
            </a:pPr>
            <a:r>
              <a:rPr lang="en-US" dirty="0"/>
              <a:t>Correlation between proxy and target </a:t>
            </a:r>
            <a:br>
              <a:rPr lang="en-US" dirty="0"/>
            </a:br>
            <a:r>
              <a:rPr lang="en-US" dirty="0"/>
              <a:t>variable in unfolding</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BDCB939B-B7AB-AB1C-CBBD-1F654DFC62CC}"/>
              </a:ext>
            </a:extLst>
          </p:cNvPr>
          <p:cNvSpPr txBox="1"/>
          <p:nvPr/>
        </p:nvSpPr>
        <p:spPr>
          <a:xfrm>
            <a:off x="8071472" y="4892511"/>
            <a:ext cx="2063129" cy="369332"/>
          </a:xfrm>
          <a:prstGeom prst="rect">
            <a:avLst/>
          </a:prstGeom>
          <a:noFill/>
        </p:spPr>
        <p:txBody>
          <a:bodyPr wrap="none" rtlCol="0">
            <a:spAutoFit/>
          </a:bodyPr>
          <a:lstStyle/>
          <a:p>
            <a:r>
              <a:rPr lang="en-US" dirty="0" err="1">
                <a:solidFill>
                  <a:schemeClr val="bg2"/>
                </a:solidFill>
              </a:rPr>
              <a:t>IceCube</a:t>
            </a:r>
            <a:r>
              <a:rPr lang="en-US" dirty="0">
                <a:solidFill>
                  <a:schemeClr val="bg2"/>
                </a:solidFill>
              </a:rPr>
              <a:t> Preliminary</a:t>
            </a:r>
          </a:p>
        </p:txBody>
      </p:sp>
    </p:spTree>
    <p:extLst>
      <p:ext uri="{BB962C8B-B14F-4D97-AF65-F5344CB8AC3E}">
        <p14:creationId xmlns:p14="http://schemas.microsoft.com/office/powerpoint/2010/main" val="3254137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81</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82</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83</a:t>
            </a:fld>
            <a:endParaRPr lang="en-US"/>
          </a:p>
        </p:txBody>
      </p:sp>
    </p:spTree>
    <p:extLst>
      <p:ext uri="{BB962C8B-B14F-4D97-AF65-F5344CB8AC3E}">
        <p14:creationId xmlns:p14="http://schemas.microsoft.com/office/powerpoint/2010/main" val="4140247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84</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85</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86</a:t>
            </a:fld>
            <a:endParaRPr lang="en-US"/>
          </a:p>
        </p:txBody>
      </p:sp>
    </p:spTree>
    <p:extLst>
      <p:ext uri="{BB962C8B-B14F-4D97-AF65-F5344CB8AC3E}">
        <p14:creationId xmlns:p14="http://schemas.microsoft.com/office/powerpoint/2010/main" val="4736813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87</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88</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89</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038D-75A3-D7B7-6F9B-EB7E1B449B03}"/>
              </a:ext>
            </a:extLst>
          </p:cNvPr>
          <p:cNvSpPr>
            <a:spLocks noGrp="1"/>
          </p:cNvSpPr>
          <p:nvPr>
            <p:ph type="title"/>
          </p:nvPr>
        </p:nvSpPr>
        <p:spPr/>
        <p:txBody>
          <a:bodyPr/>
          <a:lstStyle/>
          <a:p>
            <a:r>
              <a:rPr lang="en-US" dirty="0"/>
              <a:t>Data-MC: Stopping Muons</a:t>
            </a:r>
          </a:p>
        </p:txBody>
      </p:sp>
      <p:pic>
        <p:nvPicPr>
          <p:cNvPr id="7" name="Content Placeholder 6">
            <a:extLst>
              <a:ext uri="{FF2B5EF4-FFF2-40B4-BE49-F238E27FC236}">
                <a16:creationId xmlns:a16="http://schemas.microsoft.com/office/drawing/2014/main" id="{C7BA7124-BB16-912C-D9C7-7305EAECEAFB}"/>
              </a:ext>
            </a:extLst>
          </p:cNvPr>
          <p:cNvPicPr>
            <a:picLocks noGrp="1" noChangeAspect="1"/>
          </p:cNvPicPr>
          <p:nvPr>
            <p:ph idx="1"/>
          </p:nvPr>
        </p:nvPicPr>
        <p:blipFill>
          <a:blip r:embed="rId2"/>
          <a:stretch>
            <a:fillRect/>
          </a:stretch>
        </p:blipFill>
        <p:spPr>
          <a:xfrm>
            <a:off x="0" y="1354365"/>
            <a:ext cx="5946318" cy="4325798"/>
          </a:xfrm>
        </p:spPr>
      </p:pic>
      <p:sp>
        <p:nvSpPr>
          <p:cNvPr id="4" name="Date Placeholder 3">
            <a:extLst>
              <a:ext uri="{FF2B5EF4-FFF2-40B4-BE49-F238E27FC236}">
                <a16:creationId xmlns:a16="http://schemas.microsoft.com/office/drawing/2014/main" id="{32338BE2-A61D-CE52-9C71-5B7C64C46B2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C16468-780C-42F8-1751-DA57CE88334A}"/>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9" name="Picture 8">
            <a:extLst>
              <a:ext uri="{FF2B5EF4-FFF2-40B4-BE49-F238E27FC236}">
                <a16:creationId xmlns:a16="http://schemas.microsoft.com/office/drawing/2014/main" id="{B353FAF9-9108-759E-35B8-067A373392F7}"/>
              </a:ext>
            </a:extLst>
          </p:cNvPr>
          <p:cNvPicPr>
            <a:picLocks noChangeAspect="1"/>
          </p:cNvPicPr>
          <p:nvPr/>
        </p:nvPicPr>
        <p:blipFill>
          <a:blip r:embed="rId3"/>
          <a:stretch>
            <a:fillRect/>
          </a:stretch>
        </p:blipFill>
        <p:spPr>
          <a:xfrm>
            <a:off x="6272834" y="1354365"/>
            <a:ext cx="5919166" cy="4325798"/>
          </a:xfrm>
          <a:prstGeom prst="rect">
            <a:avLst/>
          </a:prstGeom>
        </p:spPr>
      </p:pic>
      <p:pic>
        <p:nvPicPr>
          <p:cNvPr id="10" name="Picture 2" descr="Logo Cosmic Interacting Matters">
            <a:extLst>
              <a:ext uri="{FF2B5EF4-FFF2-40B4-BE49-F238E27FC236}">
                <a16:creationId xmlns:a16="http://schemas.microsoft.com/office/drawing/2014/main" id="{B1CC17D2-0FD2-838B-34B2-211F2ED77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371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90</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91</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92</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93</a:t>
            </a:fld>
            <a:endParaRPr lang="en-US"/>
          </a:p>
        </p:txBody>
      </p:sp>
    </p:spTree>
    <p:extLst>
      <p:ext uri="{BB962C8B-B14F-4D97-AF65-F5344CB8AC3E}">
        <p14:creationId xmlns:p14="http://schemas.microsoft.com/office/powerpoint/2010/main" val="42457791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0A81-02AF-E830-2D73-3B4095EFC6E6}"/>
              </a:ext>
            </a:extLst>
          </p:cNvPr>
          <p:cNvSpPr>
            <a:spLocks noGrp="1"/>
          </p:cNvSpPr>
          <p:nvPr>
            <p:ph type="title"/>
          </p:nvPr>
        </p:nvSpPr>
        <p:spPr/>
        <p:txBody>
          <a:bodyPr/>
          <a:lstStyle/>
          <a:p>
            <a:r>
              <a:rPr lang="en-US" dirty="0"/>
              <a:t>Rates per month – Level 5 </a:t>
            </a:r>
          </a:p>
        </p:txBody>
      </p:sp>
      <p:pic>
        <p:nvPicPr>
          <p:cNvPr id="6" name="Content Placeholder 5">
            <a:extLst>
              <a:ext uri="{FF2B5EF4-FFF2-40B4-BE49-F238E27FC236}">
                <a16:creationId xmlns:a16="http://schemas.microsoft.com/office/drawing/2014/main" id="{96E17D1A-0BA5-B719-90C5-4FD8727B0851}"/>
              </a:ext>
            </a:extLst>
          </p:cNvPr>
          <p:cNvPicPr>
            <a:picLocks noGrp="1" noChangeAspect="1"/>
          </p:cNvPicPr>
          <p:nvPr>
            <p:ph idx="1"/>
          </p:nvPr>
        </p:nvPicPr>
        <p:blipFill>
          <a:blip r:embed="rId2"/>
          <a:stretch>
            <a:fillRect/>
          </a:stretch>
        </p:blipFill>
        <p:spPr>
          <a:xfrm>
            <a:off x="0" y="1259461"/>
            <a:ext cx="5663109" cy="4364477"/>
          </a:xfrm>
        </p:spPr>
      </p:pic>
      <p:sp>
        <p:nvSpPr>
          <p:cNvPr id="4" name="Date Placeholder 3">
            <a:extLst>
              <a:ext uri="{FF2B5EF4-FFF2-40B4-BE49-F238E27FC236}">
                <a16:creationId xmlns:a16="http://schemas.microsoft.com/office/drawing/2014/main" id="{A533BDFB-A482-1FE7-5AF0-A4A0C732B3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694510-8479-0366-61AC-9A2A4929E98D}"/>
              </a:ext>
            </a:extLst>
          </p:cNvPr>
          <p:cNvSpPr>
            <a:spLocks noGrp="1"/>
          </p:cNvSpPr>
          <p:nvPr>
            <p:ph type="sldNum" sz="quarter" idx="12"/>
          </p:nvPr>
        </p:nvSpPr>
        <p:spPr/>
        <p:txBody>
          <a:bodyPr/>
          <a:lstStyle/>
          <a:p>
            <a:fld id="{CD8304E6-5469-594D-85BC-E468E92D2243}" type="slidenum">
              <a:rPr lang="en-US" smtClean="0"/>
              <a:t>94</a:t>
            </a:fld>
            <a:endParaRPr lang="en-US" dirty="0"/>
          </a:p>
        </p:txBody>
      </p:sp>
      <p:pic>
        <p:nvPicPr>
          <p:cNvPr id="7" name="Picture 6">
            <a:extLst>
              <a:ext uri="{FF2B5EF4-FFF2-40B4-BE49-F238E27FC236}">
                <a16:creationId xmlns:a16="http://schemas.microsoft.com/office/drawing/2014/main" id="{C00AD623-9062-B785-F85C-1342522944AB}"/>
              </a:ext>
            </a:extLst>
          </p:cNvPr>
          <p:cNvPicPr>
            <a:picLocks noChangeAspect="1"/>
          </p:cNvPicPr>
          <p:nvPr/>
        </p:nvPicPr>
        <p:blipFill>
          <a:blip r:embed="rId3"/>
          <a:stretch>
            <a:fillRect/>
          </a:stretch>
        </p:blipFill>
        <p:spPr>
          <a:xfrm>
            <a:off x="6194404" y="1246762"/>
            <a:ext cx="5663109" cy="4364476"/>
          </a:xfrm>
          <a:prstGeom prst="rect">
            <a:avLst/>
          </a:prstGeom>
        </p:spPr>
      </p:pic>
      <p:sp>
        <p:nvSpPr>
          <p:cNvPr id="8" name="TextBox 7">
            <a:extLst>
              <a:ext uri="{FF2B5EF4-FFF2-40B4-BE49-F238E27FC236}">
                <a16:creationId xmlns:a16="http://schemas.microsoft.com/office/drawing/2014/main" id="{802AD483-C6AD-43A0-EB02-1CEF5BD39754}"/>
              </a:ext>
            </a:extLst>
          </p:cNvPr>
          <p:cNvSpPr txBox="1"/>
          <p:nvPr/>
        </p:nvSpPr>
        <p:spPr>
          <a:xfrm>
            <a:off x="10439432" y="1044380"/>
            <a:ext cx="1418081" cy="307777"/>
          </a:xfrm>
          <a:prstGeom prst="rect">
            <a:avLst/>
          </a:prstGeom>
          <a:noFill/>
        </p:spPr>
        <p:txBody>
          <a:bodyPr wrap="none" rtlCol="0">
            <a:spAutoFit/>
          </a:bodyPr>
          <a:lstStyle/>
          <a:p>
            <a:r>
              <a:rPr lang="en-US" sz="1400" dirty="0"/>
              <a:t>scaled on Level 4</a:t>
            </a:r>
          </a:p>
        </p:txBody>
      </p:sp>
    </p:spTree>
    <p:extLst>
      <p:ext uri="{BB962C8B-B14F-4D97-AF65-F5344CB8AC3E}">
        <p14:creationId xmlns:p14="http://schemas.microsoft.com/office/powerpoint/2010/main" val="5628874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95</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96</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97</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98</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99</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24847</TotalTime>
  <Words>5584</Words>
  <Application>Microsoft Macintosh PowerPoint</Application>
  <PresentationFormat>Widescreen</PresentationFormat>
  <Paragraphs>1100</Paragraphs>
  <Slides>147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147</vt:i4>
      </vt:variant>
    </vt:vector>
  </HeadingPairs>
  <TitlesOfParts>
    <vt:vector size="154" baseType="lpstr">
      <vt:lpstr>Akkurat Office</vt:lpstr>
      <vt:lpstr>Arial</vt:lpstr>
      <vt:lpstr>Calibri</vt:lpstr>
      <vt:lpstr>Calibri Light</vt:lpstr>
      <vt:lpstr>Cambria Math</vt:lpstr>
      <vt:lpstr>Wingdings</vt:lpstr>
      <vt:lpstr>Office</vt:lpstr>
      <vt:lpstr>Unfolding the Atmospheric Muon Flux with IceCube: Investigating Stopping Muons and High-Energy Prompt Contributions    Pascal Gutjahr    ICRC 2025 Plot Approval May 23, 2025 </vt:lpstr>
      <vt:lpstr>Abstract</vt:lpstr>
      <vt:lpstr>Outline</vt:lpstr>
      <vt:lpstr>Disclaimer</vt:lpstr>
      <vt:lpstr>Reconstructions: Stopping Muons</vt:lpstr>
      <vt:lpstr>Proxy Variable: Stopping Muons</vt:lpstr>
      <vt:lpstr>Reconstruction: High Energy Muons</vt:lpstr>
      <vt:lpstr>Proxy Variable: High Energy Muons</vt:lpstr>
      <vt:lpstr>Data-MC: Stopping Muons</vt:lpstr>
      <vt:lpstr>Data-MC: High Energy Muons</vt:lpstr>
      <vt:lpstr>Robustness Stopping Muons </vt:lpstr>
      <vt:lpstr>Robustness High Energy Muons – Starting at 20 TeV</vt:lpstr>
      <vt:lpstr>Unfolding Propagation Length</vt:lpstr>
      <vt:lpstr>Unfolding Muon Flux</vt:lpstr>
      <vt:lpstr>Thank you for your comments</vt:lpstr>
      <vt:lpstr>Robustness High Energy Muons – Starting at 30 TeV</vt:lpstr>
      <vt:lpstr>Analysis Goals: Detect Prompt Muons</vt:lpstr>
      <vt:lpstr>Overview</vt:lpstr>
      <vt:lpstr>Investigate Neutrino Background</vt:lpstr>
      <vt:lpstr>Impact of Astrophysical Neutrinos – Muon Energy at Entry</vt:lpstr>
      <vt:lpstr>Impact of Astrophysical Neutrinos – Muon Energy at Surface</vt:lpstr>
      <vt:lpstr>Assume Latest Astrophysical Diffuse Results by IceCube</vt:lpstr>
      <vt:lpstr>Impact of Astrophysical Neutrinos – Muon Energy at Entry</vt:lpstr>
      <vt:lpstr>Impact of Astrophysical Neutrinos – Muon Energy at Surface</vt:lpstr>
      <vt:lpstr>Cos(zenith) Distribution</vt:lpstr>
      <vt:lpstr>Remove Horizontal Events – Muon Energy at Surface</vt:lpstr>
      <vt:lpstr>Impact of Astrophysical Neutrinos – Muon Energy at Surface/Entry</vt:lpstr>
      <vt:lpstr>Z—Vertex Data-MC</vt:lpstr>
      <vt:lpstr>Z—Vertex Data-MC: Entry Position</vt:lpstr>
      <vt:lpstr>Z—Vertex Data-MC: Center Position</vt:lpstr>
      <vt:lpstr>Cos(zenith)</vt:lpstr>
      <vt:lpstr>Include Systematic Uncertainties on Effective Area</vt:lpstr>
      <vt:lpstr>Effective Area</vt:lpstr>
      <vt:lpstr>MCEq vs CORSIKA</vt:lpstr>
      <vt:lpstr>Unfold Burnsample</vt:lpstr>
      <vt:lpstr>Unfold Burnsample</vt:lpstr>
      <vt:lpstr>Stopping Muons and Leading Muons</vt:lpstr>
      <vt:lpstr>Conclusion &amp; Outlook</vt:lpstr>
      <vt:lpstr>Burnsample Proxy</vt:lpstr>
      <vt:lpstr>Statistics</vt:lpstr>
      <vt:lpstr>Remove Horizontal Events – Muon Energy at Surface</vt:lpstr>
      <vt:lpstr>Unblinding Roadmap</vt:lpstr>
      <vt:lpstr>CRWG Review</vt:lpstr>
      <vt:lpstr>Q: Why do you choose the muon filter?</vt:lpstr>
      <vt:lpstr>Q: Which quantities do you reconstruct and how do you do this?</vt:lpstr>
      <vt:lpstr>Q: Coincident events are not simulated. Can you show that this does not cause any problems?</vt:lpstr>
      <vt:lpstr>Q: What is the impact of the primary flux on your (most important) distributions?</vt:lpstr>
      <vt:lpstr>Q: Can you show a zenith distribution with prompt and conv?</vt:lpstr>
      <vt:lpstr>Q: How do you treat systematics?  here for unfolding</vt:lpstr>
      <vt:lpstr>Conclusion &amp; Outlook</vt:lpstr>
      <vt:lpstr>Unfolding</vt:lpstr>
      <vt:lpstr>Unfolding in a nutshell </vt:lpstr>
      <vt:lpstr>Proxy vs Target</vt:lpstr>
      <vt:lpstr>Unfold Event Rate</vt:lpstr>
      <vt:lpstr>Event Rate</vt:lpstr>
      <vt:lpstr>Unfold Muon Flux</vt:lpstr>
      <vt:lpstr>Muon Flux at Surface</vt:lpstr>
      <vt:lpstr>Check impact of primary input model</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 – Level 5 </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Level5: cos(zenith) – all primary models</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lpstr>Reconstruction of leading muon at entry (99% quantiles)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579</cp:revision>
  <cp:lastPrinted>2024-03-17T23:23:36Z</cp:lastPrinted>
  <dcterms:created xsi:type="dcterms:W3CDTF">2023-09-19T10:10:31Z</dcterms:created>
  <dcterms:modified xsi:type="dcterms:W3CDTF">2025-05-23T16:59:07Z</dcterms:modified>
</cp:coreProperties>
</file>